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1" r:id="rId2"/>
    <p:sldId id="258" r:id="rId3"/>
    <p:sldId id="259" r:id="rId4"/>
    <p:sldId id="262" r:id="rId5"/>
    <p:sldId id="263" r:id="rId6"/>
    <p:sldId id="264" r:id="rId7"/>
    <p:sldId id="265" r:id="rId8"/>
    <p:sldId id="266" r:id="rId9"/>
    <p:sldId id="267" r:id="rId10"/>
    <p:sldId id="268" r:id="rId11"/>
    <p:sldId id="269" r:id="rId12"/>
    <p:sldId id="274" r:id="rId13"/>
    <p:sldId id="270" r:id="rId14"/>
    <p:sldId id="271" r:id="rId15"/>
    <p:sldId id="272" r:id="rId16"/>
    <p:sldId id="273" r:id="rId17"/>
    <p:sldId id="275" r:id="rId18"/>
    <p:sldId id="276" r:id="rId19"/>
    <p:sldId id="277" r:id="rId20"/>
    <p:sldId id="278" r:id="rId21"/>
    <p:sldId id="279" r:id="rId22"/>
    <p:sldId id="281"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94694"/>
  </p:normalViewPr>
  <p:slideViewPr>
    <p:cSldViewPr snapToGrid="0">
      <p:cViewPr varScale="1">
        <p:scale>
          <a:sx n="121" d="100"/>
          <a:sy n="121" d="100"/>
        </p:scale>
        <p:origin x="8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A98C19-2A16-F34D-9BCE-4ABC01430E0E}" type="doc">
      <dgm:prSet loTypeId="urn:microsoft.com/office/officeart/2005/8/layout/cycle2" loCatId="cycle" qsTypeId="urn:microsoft.com/office/officeart/2005/8/quickstyle/simple1" qsCatId="simple" csTypeId="urn:microsoft.com/office/officeart/2005/8/colors/colorful2" csCatId="colorful"/>
      <dgm:spPr/>
      <dgm:t>
        <a:bodyPr/>
        <a:lstStyle/>
        <a:p>
          <a:endParaRPr lang="en-GB"/>
        </a:p>
      </dgm:t>
    </dgm:pt>
    <dgm:pt modelId="{46F3B5FC-BA58-A54D-99F1-6EC2E3F2473B}">
      <dgm:prSet/>
      <dgm:spPr/>
      <dgm:t>
        <a:bodyPr/>
        <a:lstStyle/>
        <a:p>
          <a:r>
            <a:rPr lang="en-IN"/>
            <a:t>About Chinook</a:t>
          </a:r>
        </a:p>
      </dgm:t>
    </dgm:pt>
    <dgm:pt modelId="{4DD51D8D-1260-4045-8F37-A3A6420E0CB6}" type="parTrans" cxnId="{0655A821-6F6E-7040-811F-E6E0074A7102}">
      <dgm:prSet/>
      <dgm:spPr/>
      <dgm:t>
        <a:bodyPr/>
        <a:lstStyle/>
        <a:p>
          <a:endParaRPr lang="en-GB"/>
        </a:p>
      </dgm:t>
    </dgm:pt>
    <dgm:pt modelId="{1EE87580-25C5-1543-8BB0-34E9F07A558A}" type="sibTrans" cxnId="{0655A821-6F6E-7040-811F-E6E0074A7102}">
      <dgm:prSet/>
      <dgm:spPr/>
      <dgm:t>
        <a:bodyPr/>
        <a:lstStyle/>
        <a:p>
          <a:endParaRPr lang="en-GB"/>
        </a:p>
      </dgm:t>
    </dgm:pt>
    <dgm:pt modelId="{4A8AA952-134B-7E4A-822F-FE671AE9F02A}">
      <dgm:prSet/>
      <dgm:spPr/>
      <dgm:t>
        <a:bodyPr/>
        <a:lstStyle/>
        <a:p>
          <a:r>
            <a:rPr lang="en-IN"/>
            <a:t>Problem Statement </a:t>
          </a:r>
        </a:p>
      </dgm:t>
    </dgm:pt>
    <dgm:pt modelId="{820AECCC-E073-C246-83DE-7F94F90E2650}" type="parTrans" cxnId="{F02C6E72-7E04-C94B-9A0B-B834BAF6355D}">
      <dgm:prSet/>
      <dgm:spPr/>
      <dgm:t>
        <a:bodyPr/>
        <a:lstStyle/>
        <a:p>
          <a:endParaRPr lang="en-GB"/>
        </a:p>
      </dgm:t>
    </dgm:pt>
    <dgm:pt modelId="{187C206B-EC14-4346-A42E-041F8C31E446}" type="sibTrans" cxnId="{F02C6E72-7E04-C94B-9A0B-B834BAF6355D}">
      <dgm:prSet/>
      <dgm:spPr/>
      <dgm:t>
        <a:bodyPr/>
        <a:lstStyle/>
        <a:p>
          <a:endParaRPr lang="en-GB"/>
        </a:p>
      </dgm:t>
    </dgm:pt>
    <dgm:pt modelId="{0C587069-83E6-8F4E-BC45-DD2E03FA4EFE}">
      <dgm:prSet/>
      <dgm:spPr/>
      <dgm:t>
        <a:bodyPr/>
        <a:lstStyle/>
        <a:p>
          <a:r>
            <a:rPr lang="en-IN"/>
            <a:t>Data Description</a:t>
          </a:r>
        </a:p>
      </dgm:t>
    </dgm:pt>
    <dgm:pt modelId="{76673BFB-0CBF-F546-BA26-8A590035C687}" type="parTrans" cxnId="{A1C99271-8D42-6A47-A6F6-604E619B3423}">
      <dgm:prSet/>
      <dgm:spPr/>
      <dgm:t>
        <a:bodyPr/>
        <a:lstStyle/>
        <a:p>
          <a:endParaRPr lang="en-GB"/>
        </a:p>
      </dgm:t>
    </dgm:pt>
    <dgm:pt modelId="{6BCC95AC-75BE-B84E-8BD7-9856EF022014}" type="sibTrans" cxnId="{A1C99271-8D42-6A47-A6F6-604E619B3423}">
      <dgm:prSet/>
      <dgm:spPr/>
      <dgm:t>
        <a:bodyPr/>
        <a:lstStyle/>
        <a:p>
          <a:endParaRPr lang="en-GB"/>
        </a:p>
      </dgm:t>
    </dgm:pt>
    <dgm:pt modelId="{5591D9D7-4E2E-CC4B-8B2B-6BB780653A2C}">
      <dgm:prSet/>
      <dgm:spPr/>
      <dgm:t>
        <a:bodyPr/>
        <a:lstStyle/>
        <a:p>
          <a:r>
            <a:rPr lang="en-IN"/>
            <a:t>Objective Key Metrics and Visualisation</a:t>
          </a:r>
        </a:p>
      </dgm:t>
    </dgm:pt>
    <dgm:pt modelId="{2628510E-373C-FF42-A3A8-4798F0B21011}" type="parTrans" cxnId="{A3FF1859-F2BF-8145-8DCC-D746B27F58F7}">
      <dgm:prSet/>
      <dgm:spPr/>
      <dgm:t>
        <a:bodyPr/>
        <a:lstStyle/>
        <a:p>
          <a:endParaRPr lang="en-GB"/>
        </a:p>
      </dgm:t>
    </dgm:pt>
    <dgm:pt modelId="{7938F33D-8EA8-E349-A055-77609E5F7DFC}" type="sibTrans" cxnId="{A3FF1859-F2BF-8145-8DCC-D746B27F58F7}">
      <dgm:prSet/>
      <dgm:spPr/>
      <dgm:t>
        <a:bodyPr/>
        <a:lstStyle/>
        <a:p>
          <a:endParaRPr lang="en-GB"/>
        </a:p>
      </dgm:t>
    </dgm:pt>
    <dgm:pt modelId="{F3EF1072-5C19-444C-8D07-6853C8CC70B5}">
      <dgm:prSet/>
      <dgm:spPr/>
      <dgm:t>
        <a:bodyPr/>
        <a:lstStyle/>
        <a:p>
          <a:r>
            <a:rPr lang="en-IN"/>
            <a:t>Subjective Question for insights</a:t>
          </a:r>
        </a:p>
      </dgm:t>
    </dgm:pt>
    <dgm:pt modelId="{8D0415D6-D3E8-D64C-92EB-5B4E6FB14025}" type="parTrans" cxnId="{E8F0CFA6-E818-204C-8C65-0A41EC9E5AA9}">
      <dgm:prSet/>
      <dgm:spPr/>
      <dgm:t>
        <a:bodyPr/>
        <a:lstStyle/>
        <a:p>
          <a:endParaRPr lang="en-GB"/>
        </a:p>
      </dgm:t>
    </dgm:pt>
    <dgm:pt modelId="{E45AA685-6275-F640-AFFF-85182EB0473A}" type="sibTrans" cxnId="{E8F0CFA6-E818-204C-8C65-0A41EC9E5AA9}">
      <dgm:prSet/>
      <dgm:spPr/>
      <dgm:t>
        <a:bodyPr/>
        <a:lstStyle/>
        <a:p>
          <a:endParaRPr lang="en-GB"/>
        </a:p>
      </dgm:t>
    </dgm:pt>
    <dgm:pt modelId="{FD17A8D3-3F5F-414E-AD4D-A5F4DAA5BE41}" type="pres">
      <dgm:prSet presAssocID="{12A98C19-2A16-F34D-9BCE-4ABC01430E0E}" presName="cycle" presStyleCnt="0">
        <dgm:presLayoutVars>
          <dgm:dir/>
          <dgm:resizeHandles val="exact"/>
        </dgm:presLayoutVars>
      </dgm:prSet>
      <dgm:spPr/>
    </dgm:pt>
    <dgm:pt modelId="{F45CA057-F8A2-4844-95F2-EDEB5B029D32}" type="pres">
      <dgm:prSet presAssocID="{46F3B5FC-BA58-A54D-99F1-6EC2E3F2473B}" presName="node" presStyleLbl="node1" presStyleIdx="0" presStyleCnt="5">
        <dgm:presLayoutVars>
          <dgm:bulletEnabled val="1"/>
        </dgm:presLayoutVars>
      </dgm:prSet>
      <dgm:spPr/>
    </dgm:pt>
    <dgm:pt modelId="{9F31BD1D-963A-C94A-8FE3-F0677112B485}" type="pres">
      <dgm:prSet presAssocID="{1EE87580-25C5-1543-8BB0-34E9F07A558A}" presName="sibTrans" presStyleLbl="sibTrans2D1" presStyleIdx="0" presStyleCnt="5"/>
      <dgm:spPr/>
    </dgm:pt>
    <dgm:pt modelId="{1D85008D-A1E2-2F46-9DF3-12531C235503}" type="pres">
      <dgm:prSet presAssocID="{1EE87580-25C5-1543-8BB0-34E9F07A558A}" presName="connectorText" presStyleLbl="sibTrans2D1" presStyleIdx="0" presStyleCnt="5"/>
      <dgm:spPr/>
    </dgm:pt>
    <dgm:pt modelId="{10DE639F-D424-A642-B64B-B565F4A0FB24}" type="pres">
      <dgm:prSet presAssocID="{4A8AA952-134B-7E4A-822F-FE671AE9F02A}" presName="node" presStyleLbl="node1" presStyleIdx="1" presStyleCnt="5">
        <dgm:presLayoutVars>
          <dgm:bulletEnabled val="1"/>
        </dgm:presLayoutVars>
      </dgm:prSet>
      <dgm:spPr/>
    </dgm:pt>
    <dgm:pt modelId="{95A525FC-FCC2-1147-AAF7-5A6838BDBA93}" type="pres">
      <dgm:prSet presAssocID="{187C206B-EC14-4346-A42E-041F8C31E446}" presName="sibTrans" presStyleLbl="sibTrans2D1" presStyleIdx="1" presStyleCnt="5"/>
      <dgm:spPr/>
    </dgm:pt>
    <dgm:pt modelId="{D0F7A48B-03ED-7F47-8D43-AF04138EA9C9}" type="pres">
      <dgm:prSet presAssocID="{187C206B-EC14-4346-A42E-041F8C31E446}" presName="connectorText" presStyleLbl="sibTrans2D1" presStyleIdx="1" presStyleCnt="5"/>
      <dgm:spPr/>
    </dgm:pt>
    <dgm:pt modelId="{520C8EC3-93B5-6F44-B7EA-2C01D48557C5}" type="pres">
      <dgm:prSet presAssocID="{0C587069-83E6-8F4E-BC45-DD2E03FA4EFE}" presName="node" presStyleLbl="node1" presStyleIdx="2" presStyleCnt="5">
        <dgm:presLayoutVars>
          <dgm:bulletEnabled val="1"/>
        </dgm:presLayoutVars>
      </dgm:prSet>
      <dgm:spPr/>
    </dgm:pt>
    <dgm:pt modelId="{75A9AA99-B934-114F-98E5-6CF74BA926A6}" type="pres">
      <dgm:prSet presAssocID="{6BCC95AC-75BE-B84E-8BD7-9856EF022014}" presName="sibTrans" presStyleLbl="sibTrans2D1" presStyleIdx="2" presStyleCnt="5"/>
      <dgm:spPr/>
    </dgm:pt>
    <dgm:pt modelId="{59E544B3-9888-C54C-BAA6-446276CE4D52}" type="pres">
      <dgm:prSet presAssocID="{6BCC95AC-75BE-B84E-8BD7-9856EF022014}" presName="connectorText" presStyleLbl="sibTrans2D1" presStyleIdx="2" presStyleCnt="5"/>
      <dgm:spPr/>
    </dgm:pt>
    <dgm:pt modelId="{17CCFE12-0CCC-5442-88AC-0BCC19E3C572}" type="pres">
      <dgm:prSet presAssocID="{5591D9D7-4E2E-CC4B-8B2B-6BB780653A2C}" presName="node" presStyleLbl="node1" presStyleIdx="3" presStyleCnt="5">
        <dgm:presLayoutVars>
          <dgm:bulletEnabled val="1"/>
        </dgm:presLayoutVars>
      </dgm:prSet>
      <dgm:spPr/>
    </dgm:pt>
    <dgm:pt modelId="{BF3EC976-5C68-244E-94C0-F6A7E2E7E445}" type="pres">
      <dgm:prSet presAssocID="{7938F33D-8EA8-E349-A055-77609E5F7DFC}" presName="sibTrans" presStyleLbl="sibTrans2D1" presStyleIdx="3" presStyleCnt="5"/>
      <dgm:spPr/>
    </dgm:pt>
    <dgm:pt modelId="{C3883A6F-5637-2D43-B064-40BC968B6C7C}" type="pres">
      <dgm:prSet presAssocID="{7938F33D-8EA8-E349-A055-77609E5F7DFC}" presName="connectorText" presStyleLbl="sibTrans2D1" presStyleIdx="3" presStyleCnt="5"/>
      <dgm:spPr/>
    </dgm:pt>
    <dgm:pt modelId="{D1903ED4-B442-0842-9F83-23A9E74CC0D7}" type="pres">
      <dgm:prSet presAssocID="{F3EF1072-5C19-444C-8D07-6853C8CC70B5}" presName="node" presStyleLbl="node1" presStyleIdx="4" presStyleCnt="5">
        <dgm:presLayoutVars>
          <dgm:bulletEnabled val="1"/>
        </dgm:presLayoutVars>
      </dgm:prSet>
      <dgm:spPr/>
    </dgm:pt>
    <dgm:pt modelId="{64CE2ACC-5D4E-D246-A347-6D912C594609}" type="pres">
      <dgm:prSet presAssocID="{E45AA685-6275-F640-AFFF-85182EB0473A}" presName="sibTrans" presStyleLbl="sibTrans2D1" presStyleIdx="4" presStyleCnt="5"/>
      <dgm:spPr/>
    </dgm:pt>
    <dgm:pt modelId="{55364F97-B2BB-8948-A542-00080C281B38}" type="pres">
      <dgm:prSet presAssocID="{E45AA685-6275-F640-AFFF-85182EB0473A}" presName="connectorText" presStyleLbl="sibTrans2D1" presStyleIdx="4" presStyleCnt="5"/>
      <dgm:spPr/>
    </dgm:pt>
  </dgm:ptLst>
  <dgm:cxnLst>
    <dgm:cxn modelId="{90006F1A-54EA-4649-94ED-910F93F429D7}" type="presOf" srcId="{E45AA685-6275-F640-AFFF-85182EB0473A}" destId="{55364F97-B2BB-8948-A542-00080C281B38}" srcOrd="1" destOrd="0" presId="urn:microsoft.com/office/officeart/2005/8/layout/cycle2"/>
    <dgm:cxn modelId="{0655A821-6F6E-7040-811F-E6E0074A7102}" srcId="{12A98C19-2A16-F34D-9BCE-4ABC01430E0E}" destId="{46F3B5FC-BA58-A54D-99F1-6EC2E3F2473B}" srcOrd="0" destOrd="0" parTransId="{4DD51D8D-1260-4045-8F37-A3A6420E0CB6}" sibTransId="{1EE87580-25C5-1543-8BB0-34E9F07A558A}"/>
    <dgm:cxn modelId="{54220134-954E-2A4B-A46E-DF8C0867A95B}" type="presOf" srcId="{12A98C19-2A16-F34D-9BCE-4ABC01430E0E}" destId="{FD17A8D3-3F5F-414E-AD4D-A5F4DAA5BE41}" srcOrd="0" destOrd="0" presId="urn:microsoft.com/office/officeart/2005/8/layout/cycle2"/>
    <dgm:cxn modelId="{82904645-F866-AC4F-B77A-09A40B5605F9}" type="presOf" srcId="{F3EF1072-5C19-444C-8D07-6853C8CC70B5}" destId="{D1903ED4-B442-0842-9F83-23A9E74CC0D7}" srcOrd="0" destOrd="0" presId="urn:microsoft.com/office/officeart/2005/8/layout/cycle2"/>
    <dgm:cxn modelId="{9144934D-30C6-5A4A-AD0A-167CA60EB685}" type="presOf" srcId="{7938F33D-8EA8-E349-A055-77609E5F7DFC}" destId="{BF3EC976-5C68-244E-94C0-F6A7E2E7E445}" srcOrd="0" destOrd="0" presId="urn:microsoft.com/office/officeart/2005/8/layout/cycle2"/>
    <dgm:cxn modelId="{EDFE5052-2B5F-6045-A9D3-796095621548}" type="presOf" srcId="{7938F33D-8EA8-E349-A055-77609E5F7DFC}" destId="{C3883A6F-5637-2D43-B064-40BC968B6C7C}" srcOrd="1" destOrd="0" presId="urn:microsoft.com/office/officeart/2005/8/layout/cycle2"/>
    <dgm:cxn modelId="{29E3BD54-48F5-F843-8DBF-F9D92BC0C3B2}" type="presOf" srcId="{6BCC95AC-75BE-B84E-8BD7-9856EF022014}" destId="{75A9AA99-B934-114F-98E5-6CF74BA926A6}" srcOrd="0" destOrd="0" presId="urn:microsoft.com/office/officeart/2005/8/layout/cycle2"/>
    <dgm:cxn modelId="{A3FF1859-F2BF-8145-8DCC-D746B27F58F7}" srcId="{12A98C19-2A16-F34D-9BCE-4ABC01430E0E}" destId="{5591D9D7-4E2E-CC4B-8B2B-6BB780653A2C}" srcOrd="3" destOrd="0" parTransId="{2628510E-373C-FF42-A3A8-4798F0B21011}" sibTransId="{7938F33D-8EA8-E349-A055-77609E5F7DFC}"/>
    <dgm:cxn modelId="{C89DD070-6CF2-BD45-BDFB-42295B203983}" type="presOf" srcId="{5591D9D7-4E2E-CC4B-8B2B-6BB780653A2C}" destId="{17CCFE12-0CCC-5442-88AC-0BCC19E3C572}" srcOrd="0" destOrd="0" presId="urn:microsoft.com/office/officeart/2005/8/layout/cycle2"/>
    <dgm:cxn modelId="{A1C99271-8D42-6A47-A6F6-604E619B3423}" srcId="{12A98C19-2A16-F34D-9BCE-4ABC01430E0E}" destId="{0C587069-83E6-8F4E-BC45-DD2E03FA4EFE}" srcOrd="2" destOrd="0" parTransId="{76673BFB-0CBF-F546-BA26-8A590035C687}" sibTransId="{6BCC95AC-75BE-B84E-8BD7-9856EF022014}"/>
    <dgm:cxn modelId="{F02C6E72-7E04-C94B-9A0B-B834BAF6355D}" srcId="{12A98C19-2A16-F34D-9BCE-4ABC01430E0E}" destId="{4A8AA952-134B-7E4A-822F-FE671AE9F02A}" srcOrd="1" destOrd="0" parTransId="{820AECCC-E073-C246-83DE-7F94F90E2650}" sibTransId="{187C206B-EC14-4346-A42E-041F8C31E446}"/>
    <dgm:cxn modelId="{1524B777-76F8-CF44-8EEE-FC8A18D07415}" type="presOf" srcId="{0C587069-83E6-8F4E-BC45-DD2E03FA4EFE}" destId="{520C8EC3-93B5-6F44-B7EA-2C01D48557C5}" srcOrd="0" destOrd="0" presId="urn:microsoft.com/office/officeart/2005/8/layout/cycle2"/>
    <dgm:cxn modelId="{C5158293-0951-6F4D-8524-EB7FA321994F}" type="presOf" srcId="{1EE87580-25C5-1543-8BB0-34E9F07A558A}" destId="{1D85008D-A1E2-2F46-9DF3-12531C235503}" srcOrd="1" destOrd="0" presId="urn:microsoft.com/office/officeart/2005/8/layout/cycle2"/>
    <dgm:cxn modelId="{DC61359A-1E87-2547-8CD1-2DC82ACB569E}" type="presOf" srcId="{187C206B-EC14-4346-A42E-041F8C31E446}" destId="{D0F7A48B-03ED-7F47-8D43-AF04138EA9C9}" srcOrd="1" destOrd="0" presId="urn:microsoft.com/office/officeart/2005/8/layout/cycle2"/>
    <dgm:cxn modelId="{E8F0CFA6-E818-204C-8C65-0A41EC9E5AA9}" srcId="{12A98C19-2A16-F34D-9BCE-4ABC01430E0E}" destId="{F3EF1072-5C19-444C-8D07-6853C8CC70B5}" srcOrd="4" destOrd="0" parTransId="{8D0415D6-D3E8-D64C-92EB-5B4E6FB14025}" sibTransId="{E45AA685-6275-F640-AFFF-85182EB0473A}"/>
    <dgm:cxn modelId="{8E9B44C8-0B60-324A-A007-AD221A803931}" type="presOf" srcId="{6BCC95AC-75BE-B84E-8BD7-9856EF022014}" destId="{59E544B3-9888-C54C-BAA6-446276CE4D52}" srcOrd="1" destOrd="0" presId="urn:microsoft.com/office/officeart/2005/8/layout/cycle2"/>
    <dgm:cxn modelId="{B5DD5EDC-C449-4A43-9D94-90BB8A75B569}" type="presOf" srcId="{E45AA685-6275-F640-AFFF-85182EB0473A}" destId="{64CE2ACC-5D4E-D246-A347-6D912C594609}" srcOrd="0" destOrd="0" presId="urn:microsoft.com/office/officeart/2005/8/layout/cycle2"/>
    <dgm:cxn modelId="{77C691DD-1CC0-1441-967C-8F90465A00C1}" type="presOf" srcId="{187C206B-EC14-4346-A42E-041F8C31E446}" destId="{95A525FC-FCC2-1147-AAF7-5A6838BDBA93}" srcOrd="0" destOrd="0" presId="urn:microsoft.com/office/officeart/2005/8/layout/cycle2"/>
    <dgm:cxn modelId="{84E13FEF-065E-8A4E-9A94-D16A9A2A6FF6}" type="presOf" srcId="{1EE87580-25C5-1543-8BB0-34E9F07A558A}" destId="{9F31BD1D-963A-C94A-8FE3-F0677112B485}" srcOrd="0" destOrd="0" presId="urn:microsoft.com/office/officeart/2005/8/layout/cycle2"/>
    <dgm:cxn modelId="{23894CF2-7E36-F040-BFB4-D44EAE1C29AB}" type="presOf" srcId="{4A8AA952-134B-7E4A-822F-FE671AE9F02A}" destId="{10DE639F-D424-A642-B64B-B565F4A0FB24}" srcOrd="0" destOrd="0" presId="urn:microsoft.com/office/officeart/2005/8/layout/cycle2"/>
    <dgm:cxn modelId="{8F541BFC-2629-DB4F-8C0B-7722F6D4E034}" type="presOf" srcId="{46F3B5FC-BA58-A54D-99F1-6EC2E3F2473B}" destId="{F45CA057-F8A2-4844-95F2-EDEB5B029D32}" srcOrd="0" destOrd="0" presId="urn:microsoft.com/office/officeart/2005/8/layout/cycle2"/>
    <dgm:cxn modelId="{8B46DD8A-FE72-B343-9E74-A49EA36180EF}" type="presParOf" srcId="{FD17A8D3-3F5F-414E-AD4D-A5F4DAA5BE41}" destId="{F45CA057-F8A2-4844-95F2-EDEB5B029D32}" srcOrd="0" destOrd="0" presId="urn:microsoft.com/office/officeart/2005/8/layout/cycle2"/>
    <dgm:cxn modelId="{EA48FEDC-C674-0847-8681-1FAD02B53F8A}" type="presParOf" srcId="{FD17A8D3-3F5F-414E-AD4D-A5F4DAA5BE41}" destId="{9F31BD1D-963A-C94A-8FE3-F0677112B485}" srcOrd="1" destOrd="0" presId="urn:microsoft.com/office/officeart/2005/8/layout/cycle2"/>
    <dgm:cxn modelId="{9A5A0D0E-DA75-E24B-87FC-A6C2EC3CC52E}" type="presParOf" srcId="{9F31BD1D-963A-C94A-8FE3-F0677112B485}" destId="{1D85008D-A1E2-2F46-9DF3-12531C235503}" srcOrd="0" destOrd="0" presId="urn:microsoft.com/office/officeart/2005/8/layout/cycle2"/>
    <dgm:cxn modelId="{5ED1708C-A088-0545-A207-4E3EED4864E2}" type="presParOf" srcId="{FD17A8D3-3F5F-414E-AD4D-A5F4DAA5BE41}" destId="{10DE639F-D424-A642-B64B-B565F4A0FB24}" srcOrd="2" destOrd="0" presId="urn:microsoft.com/office/officeart/2005/8/layout/cycle2"/>
    <dgm:cxn modelId="{7F0DC317-1F57-E340-B951-26A35595AB17}" type="presParOf" srcId="{FD17A8D3-3F5F-414E-AD4D-A5F4DAA5BE41}" destId="{95A525FC-FCC2-1147-AAF7-5A6838BDBA93}" srcOrd="3" destOrd="0" presId="urn:microsoft.com/office/officeart/2005/8/layout/cycle2"/>
    <dgm:cxn modelId="{DDD9A230-7E3B-9E4B-AEA8-3C78DC4436BA}" type="presParOf" srcId="{95A525FC-FCC2-1147-AAF7-5A6838BDBA93}" destId="{D0F7A48B-03ED-7F47-8D43-AF04138EA9C9}" srcOrd="0" destOrd="0" presId="urn:microsoft.com/office/officeart/2005/8/layout/cycle2"/>
    <dgm:cxn modelId="{965FA97D-8A7F-B54F-8850-38F6B705B644}" type="presParOf" srcId="{FD17A8D3-3F5F-414E-AD4D-A5F4DAA5BE41}" destId="{520C8EC3-93B5-6F44-B7EA-2C01D48557C5}" srcOrd="4" destOrd="0" presId="urn:microsoft.com/office/officeart/2005/8/layout/cycle2"/>
    <dgm:cxn modelId="{A216C581-A670-8C46-A4BE-DEB0AAF3A9B0}" type="presParOf" srcId="{FD17A8D3-3F5F-414E-AD4D-A5F4DAA5BE41}" destId="{75A9AA99-B934-114F-98E5-6CF74BA926A6}" srcOrd="5" destOrd="0" presId="urn:microsoft.com/office/officeart/2005/8/layout/cycle2"/>
    <dgm:cxn modelId="{C792EDCB-6786-3C4C-8BF0-6A829C8BC7F8}" type="presParOf" srcId="{75A9AA99-B934-114F-98E5-6CF74BA926A6}" destId="{59E544B3-9888-C54C-BAA6-446276CE4D52}" srcOrd="0" destOrd="0" presId="urn:microsoft.com/office/officeart/2005/8/layout/cycle2"/>
    <dgm:cxn modelId="{65E5CE83-2F22-6047-B6E5-F9254D6D8565}" type="presParOf" srcId="{FD17A8D3-3F5F-414E-AD4D-A5F4DAA5BE41}" destId="{17CCFE12-0CCC-5442-88AC-0BCC19E3C572}" srcOrd="6" destOrd="0" presId="urn:microsoft.com/office/officeart/2005/8/layout/cycle2"/>
    <dgm:cxn modelId="{9AE719A5-89F0-7043-A8DD-386099833112}" type="presParOf" srcId="{FD17A8D3-3F5F-414E-AD4D-A5F4DAA5BE41}" destId="{BF3EC976-5C68-244E-94C0-F6A7E2E7E445}" srcOrd="7" destOrd="0" presId="urn:microsoft.com/office/officeart/2005/8/layout/cycle2"/>
    <dgm:cxn modelId="{FBF93739-091E-024D-8DA7-921D08DD847E}" type="presParOf" srcId="{BF3EC976-5C68-244E-94C0-F6A7E2E7E445}" destId="{C3883A6F-5637-2D43-B064-40BC968B6C7C}" srcOrd="0" destOrd="0" presId="urn:microsoft.com/office/officeart/2005/8/layout/cycle2"/>
    <dgm:cxn modelId="{E9EEF3A3-D7F5-E648-B93C-CD9636274E07}" type="presParOf" srcId="{FD17A8D3-3F5F-414E-AD4D-A5F4DAA5BE41}" destId="{D1903ED4-B442-0842-9F83-23A9E74CC0D7}" srcOrd="8" destOrd="0" presId="urn:microsoft.com/office/officeart/2005/8/layout/cycle2"/>
    <dgm:cxn modelId="{70300AB1-D558-0B41-9CAA-CBBA897AD1F5}" type="presParOf" srcId="{FD17A8D3-3F5F-414E-AD4D-A5F4DAA5BE41}" destId="{64CE2ACC-5D4E-D246-A347-6D912C594609}" srcOrd="9" destOrd="0" presId="urn:microsoft.com/office/officeart/2005/8/layout/cycle2"/>
    <dgm:cxn modelId="{D2ACB04B-5359-4840-92CE-531CE56112B0}" type="presParOf" srcId="{64CE2ACC-5D4E-D246-A347-6D912C594609}" destId="{55364F97-B2BB-8948-A542-00080C281B3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4AC683-CEDE-4F39-881D-FAD19F88F7E5}"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DDBBAF0E-F0D4-4FD7-AEB1-71DD9EBD366D}">
      <dgm:prSet/>
      <dgm:spPr/>
      <dgm:t>
        <a:bodyPr/>
        <a:lstStyle/>
        <a:p>
          <a:pPr>
            <a:lnSpc>
              <a:spcPct val="100000"/>
            </a:lnSpc>
          </a:pPr>
          <a:r>
            <a:rPr lang="en-IN" b="1"/>
            <a:t>Established in 1995</a:t>
          </a:r>
          <a:r>
            <a:rPr lang="en-IN"/>
            <a:t>, Chinook Music Service is a leading provider of musical instruments, accessories, rentals, and repair services in </a:t>
          </a:r>
          <a:r>
            <a:rPr lang="en-IN" b="1"/>
            <a:t>North Central Washington</a:t>
          </a:r>
          <a:r>
            <a:rPr lang="en-IN"/>
            <a:t>.</a:t>
          </a:r>
          <a:endParaRPr lang="en-US"/>
        </a:p>
      </dgm:t>
    </dgm:pt>
    <dgm:pt modelId="{F8D29C60-6F78-4611-9006-83A16CC4AF49}" type="parTrans" cxnId="{FC2CEA1B-2034-4099-8109-9F4FCB0E0F1D}">
      <dgm:prSet/>
      <dgm:spPr/>
      <dgm:t>
        <a:bodyPr/>
        <a:lstStyle/>
        <a:p>
          <a:endParaRPr lang="en-US"/>
        </a:p>
      </dgm:t>
    </dgm:pt>
    <dgm:pt modelId="{AACAF3DD-AA25-4FB5-8C55-33C5B8EBAE8C}" type="sibTrans" cxnId="{FC2CEA1B-2034-4099-8109-9F4FCB0E0F1D}">
      <dgm:prSet/>
      <dgm:spPr/>
      <dgm:t>
        <a:bodyPr/>
        <a:lstStyle/>
        <a:p>
          <a:endParaRPr lang="en-US"/>
        </a:p>
      </dgm:t>
    </dgm:pt>
    <dgm:pt modelId="{18D9EFF2-F760-4B78-ADB1-B6F04AB9CBE7}">
      <dgm:prSet/>
      <dgm:spPr/>
      <dgm:t>
        <a:bodyPr/>
        <a:lstStyle/>
        <a:p>
          <a:pPr>
            <a:lnSpc>
              <a:spcPct val="100000"/>
            </a:lnSpc>
          </a:pPr>
          <a:r>
            <a:rPr lang="en-IN"/>
            <a:t>Chinook Music operates both a </a:t>
          </a:r>
          <a:r>
            <a:rPr lang="en-IN" b="1"/>
            <a:t>physical music store and music school</a:t>
          </a:r>
          <a:r>
            <a:rPr lang="en-IN"/>
            <a:t>, serving students, bands, and orchestras through in-person services.</a:t>
          </a:r>
          <a:endParaRPr lang="en-US"/>
        </a:p>
      </dgm:t>
    </dgm:pt>
    <dgm:pt modelId="{D70C7BF5-CBAF-4CDB-9F38-376BACD105B3}" type="parTrans" cxnId="{FBF773E1-B718-4569-9302-A33AC4BABE8A}">
      <dgm:prSet/>
      <dgm:spPr/>
      <dgm:t>
        <a:bodyPr/>
        <a:lstStyle/>
        <a:p>
          <a:endParaRPr lang="en-US"/>
        </a:p>
      </dgm:t>
    </dgm:pt>
    <dgm:pt modelId="{58813773-1C08-4207-BD00-1E155C6D2B7E}" type="sibTrans" cxnId="{FBF773E1-B718-4569-9302-A33AC4BABE8A}">
      <dgm:prSet/>
      <dgm:spPr/>
      <dgm:t>
        <a:bodyPr/>
        <a:lstStyle/>
        <a:p>
          <a:endParaRPr lang="en-US"/>
        </a:p>
      </dgm:t>
    </dgm:pt>
    <dgm:pt modelId="{AD722262-388C-47A2-BCAA-AEFDD13888F0}">
      <dgm:prSet/>
      <dgm:spPr/>
      <dgm:t>
        <a:bodyPr/>
        <a:lstStyle/>
        <a:p>
          <a:pPr>
            <a:lnSpc>
              <a:spcPct val="100000"/>
            </a:lnSpc>
          </a:pPr>
          <a:r>
            <a:rPr lang="en-IN"/>
            <a:t>The company also runs a </a:t>
          </a:r>
          <a:r>
            <a:rPr lang="en-IN" b="1"/>
            <a:t>digital music store</a:t>
          </a:r>
          <a:r>
            <a:rPr lang="en-IN"/>
            <a:t>, represented by the </a:t>
          </a:r>
          <a:r>
            <a:rPr lang="en-IN" b="1"/>
            <a:t>Chinook Music Store Database</a:t>
          </a:r>
          <a:r>
            <a:rPr lang="en-IN"/>
            <a:t>, which is widely used for </a:t>
          </a:r>
          <a:r>
            <a:rPr lang="en-IN" b="1"/>
            <a:t>SQL practice, data analysis, and business intelligence projects</a:t>
          </a:r>
          <a:r>
            <a:rPr lang="en-IN"/>
            <a:t>.</a:t>
          </a:r>
          <a:endParaRPr lang="en-US"/>
        </a:p>
      </dgm:t>
    </dgm:pt>
    <dgm:pt modelId="{255D0C63-0AD1-4E61-AEE6-D7A98C562612}" type="parTrans" cxnId="{1AE44BC4-1973-4349-B1D6-7F5C0B80D5BD}">
      <dgm:prSet/>
      <dgm:spPr/>
      <dgm:t>
        <a:bodyPr/>
        <a:lstStyle/>
        <a:p>
          <a:endParaRPr lang="en-US"/>
        </a:p>
      </dgm:t>
    </dgm:pt>
    <dgm:pt modelId="{70B31ADD-9AF0-49E2-BD5A-FC152018F947}" type="sibTrans" cxnId="{1AE44BC4-1973-4349-B1D6-7F5C0B80D5BD}">
      <dgm:prSet/>
      <dgm:spPr/>
      <dgm:t>
        <a:bodyPr/>
        <a:lstStyle/>
        <a:p>
          <a:endParaRPr lang="en-US"/>
        </a:p>
      </dgm:t>
    </dgm:pt>
    <dgm:pt modelId="{AB1B40BE-FCF3-4501-B175-FAF6B50630A0}" type="pres">
      <dgm:prSet presAssocID="{194AC683-CEDE-4F39-881D-FAD19F88F7E5}" presName="root" presStyleCnt="0">
        <dgm:presLayoutVars>
          <dgm:dir/>
          <dgm:resizeHandles val="exact"/>
        </dgm:presLayoutVars>
      </dgm:prSet>
      <dgm:spPr/>
    </dgm:pt>
    <dgm:pt modelId="{A7560722-52B7-45BD-ABC8-6DC5B0F1E186}" type="pres">
      <dgm:prSet presAssocID="{DDBBAF0E-F0D4-4FD7-AEB1-71DD9EBD366D}" presName="compNode" presStyleCnt="0"/>
      <dgm:spPr/>
    </dgm:pt>
    <dgm:pt modelId="{D0A291AA-5234-4032-B27E-CC8E84FAFB71}" type="pres">
      <dgm:prSet presAssocID="{DDBBAF0E-F0D4-4FD7-AEB1-71DD9EBD36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avestone"/>
        </a:ext>
      </dgm:extLst>
    </dgm:pt>
    <dgm:pt modelId="{F768C25A-320E-4F50-98D3-892D958C471E}" type="pres">
      <dgm:prSet presAssocID="{DDBBAF0E-F0D4-4FD7-AEB1-71DD9EBD366D}" presName="spaceRect" presStyleCnt="0"/>
      <dgm:spPr/>
    </dgm:pt>
    <dgm:pt modelId="{AEE401B9-1478-465F-B404-7BF8C00AF7D0}" type="pres">
      <dgm:prSet presAssocID="{DDBBAF0E-F0D4-4FD7-AEB1-71DD9EBD366D}" presName="textRect" presStyleLbl="revTx" presStyleIdx="0" presStyleCnt="3">
        <dgm:presLayoutVars>
          <dgm:chMax val="1"/>
          <dgm:chPref val="1"/>
        </dgm:presLayoutVars>
      </dgm:prSet>
      <dgm:spPr/>
    </dgm:pt>
    <dgm:pt modelId="{DC496E95-EF9F-4AEF-83C9-1DA0893FFA45}" type="pres">
      <dgm:prSet presAssocID="{AACAF3DD-AA25-4FB5-8C55-33C5B8EBAE8C}" presName="sibTrans" presStyleCnt="0"/>
      <dgm:spPr/>
    </dgm:pt>
    <dgm:pt modelId="{B2CF7931-E326-4A92-AD84-DBF86584B32D}" type="pres">
      <dgm:prSet presAssocID="{18D9EFF2-F760-4B78-ADB1-B6F04AB9CBE7}" presName="compNode" presStyleCnt="0"/>
      <dgm:spPr/>
    </dgm:pt>
    <dgm:pt modelId="{AA1D0FF3-98C8-42AF-A2D9-B8A49A35DC9C}" type="pres">
      <dgm:prSet presAssocID="{18D9EFF2-F760-4B78-ADB1-B6F04AB9CBE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 Notes"/>
        </a:ext>
      </dgm:extLst>
    </dgm:pt>
    <dgm:pt modelId="{834814CA-A61B-4AA8-BB82-E33DE2ECFABA}" type="pres">
      <dgm:prSet presAssocID="{18D9EFF2-F760-4B78-ADB1-B6F04AB9CBE7}" presName="spaceRect" presStyleCnt="0"/>
      <dgm:spPr/>
    </dgm:pt>
    <dgm:pt modelId="{45DBA424-BE53-45DD-A7AB-DD0D48B26E79}" type="pres">
      <dgm:prSet presAssocID="{18D9EFF2-F760-4B78-ADB1-B6F04AB9CBE7}" presName="textRect" presStyleLbl="revTx" presStyleIdx="1" presStyleCnt="3">
        <dgm:presLayoutVars>
          <dgm:chMax val="1"/>
          <dgm:chPref val="1"/>
        </dgm:presLayoutVars>
      </dgm:prSet>
      <dgm:spPr/>
    </dgm:pt>
    <dgm:pt modelId="{301B40DD-11B0-4E6B-BD86-381D040FD6E1}" type="pres">
      <dgm:prSet presAssocID="{58813773-1C08-4207-BD00-1E155C6D2B7E}" presName="sibTrans" presStyleCnt="0"/>
      <dgm:spPr/>
    </dgm:pt>
    <dgm:pt modelId="{1C3543DF-1785-4CA7-B21B-83D2808A41E9}" type="pres">
      <dgm:prSet presAssocID="{AD722262-388C-47A2-BCAA-AEFDD13888F0}" presName="compNode" presStyleCnt="0"/>
      <dgm:spPr/>
    </dgm:pt>
    <dgm:pt modelId="{7A5E7B27-382E-4389-B298-20690A1AB5F1}" type="pres">
      <dgm:prSet presAssocID="{AD722262-388C-47A2-BCAA-AEFDD13888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C4FB8FE2-A463-4886-86AE-B92D6CF7EA79}" type="pres">
      <dgm:prSet presAssocID="{AD722262-388C-47A2-BCAA-AEFDD13888F0}" presName="spaceRect" presStyleCnt="0"/>
      <dgm:spPr/>
    </dgm:pt>
    <dgm:pt modelId="{4C08EF95-DE49-4188-8ABF-E7610D6B74CE}" type="pres">
      <dgm:prSet presAssocID="{AD722262-388C-47A2-BCAA-AEFDD13888F0}" presName="textRect" presStyleLbl="revTx" presStyleIdx="2" presStyleCnt="3">
        <dgm:presLayoutVars>
          <dgm:chMax val="1"/>
          <dgm:chPref val="1"/>
        </dgm:presLayoutVars>
      </dgm:prSet>
      <dgm:spPr/>
    </dgm:pt>
  </dgm:ptLst>
  <dgm:cxnLst>
    <dgm:cxn modelId="{FC2CEA1B-2034-4099-8109-9F4FCB0E0F1D}" srcId="{194AC683-CEDE-4F39-881D-FAD19F88F7E5}" destId="{DDBBAF0E-F0D4-4FD7-AEB1-71DD9EBD366D}" srcOrd="0" destOrd="0" parTransId="{F8D29C60-6F78-4611-9006-83A16CC4AF49}" sibTransId="{AACAF3DD-AA25-4FB5-8C55-33C5B8EBAE8C}"/>
    <dgm:cxn modelId="{98507C1E-AE56-9144-8AEB-2C463B28D9FE}" type="presOf" srcId="{18D9EFF2-F760-4B78-ADB1-B6F04AB9CBE7}" destId="{45DBA424-BE53-45DD-A7AB-DD0D48B26E79}" srcOrd="0" destOrd="0" presId="urn:microsoft.com/office/officeart/2018/2/layout/IconLabelList"/>
    <dgm:cxn modelId="{CFC68A37-F385-E647-9AE3-9FF0299EB8F8}" type="presOf" srcId="{AD722262-388C-47A2-BCAA-AEFDD13888F0}" destId="{4C08EF95-DE49-4188-8ABF-E7610D6B74CE}" srcOrd="0" destOrd="0" presId="urn:microsoft.com/office/officeart/2018/2/layout/IconLabelList"/>
    <dgm:cxn modelId="{CF3DD9B5-B020-5948-BB1A-10DFE1DE6091}" type="presOf" srcId="{DDBBAF0E-F0D4-4FD7-AEB1-71DD9EBD366D}" destId="{AEE401B9-1478-465F-B404-7BF8C00AF7D0}" srcOrd="0" destOrd="0" presId="urn:microsoft.com/office/officeart/2018/2/layout/IconLabelList"/>
    <dgm:cxn modelId="{1AE44BC4-1973-4349-B1D6-7F5C0B80D5BD}" srcId="{194AC683-CEDE-4F39-881D-FAD19F88F7E5}" destId="{AD722262-388C-47A2-BCAA-AEFDD13888F0}" srcOrd="2" destOrd="0" parTransId="{255D0C63-0AD1-4E61-AEE6-D7A98C562612}" sibTransId="{70B31ADD-9AF0-49E2-BD5A-FC152018F947}"/>
    <dgm:cxn modelId="{B13AB1DB-F367-CC46-9B08-36AAF9F5D422}" type="presOf" srcId="{194AC683-CEDE-4F39-881D-FAD19F88F7E5}" destId="{AB1B40BE-FCF3-4501-B175-FAF6B50630A0}" srcOrd="0" destOrd="0" presId="urn:microsoft.com/office/officeart/2018/2/layout/IconLabelList"/>
    <dgm:cxn modelId="{FBF773E1-B718-4569-9302-A33AC4BABE8A}" srcId="{194AC683-CEDE-4F39-881D-FAD19F88F7E5}" destId="{18D9EFF2-F760-4B78-ADB1-B6F04AB9CBE7}" srcOrd="1" destOrd="0" parTransId="{D70C7BF5-CBAF-4CDB-9F38-376BACD105B3}" sibTransId="{58813773-1C08-4207-BD00-1E155C6D2B7E}"/>
    <dgm:cxn modelId="{F7FAFBE7-1C42-6D4E-A553-FD293FB84C26}" type="presParOf" srcId="{AB1B40BE-FCF3-4501-B175-FAF6B50630A0}" destId="{A7560722-52B7-45BD-ABC8-6DC5B0F1E186}" srcOrd="0" destOrd="0" presId="urn:microsoft.com/office/officeart/2018/2/layout/IconLabelList"/>
    <dgm:cxn modelId="{9AE20EB2-C158-0B44-8D1C-3E27B0923A18}" type="presParOf" srcId="{A7560722-52B7-45BD-ABC8-6DC5B0F1E186}" destId="{D0A291AA-5234-4032-B27E-CC8E84FAFB71}" srcOrd="0" destOrd="0" presId="urn:microsoft.com/office/officeart/2018/2/layout/IconLabelList"/>
    <dgm:cxn modelId="{6C0C7331-8050-7341-809B-E5C68C008737}" type="presParOf" srcId="{A7560722-52B7-45BD-ABC8-6DC5B0F1E186}" destId="{F768C25A-320E-4F50-98D3-892D958C471E}" srcOrd="1" destOrd="0" presId="urn:microsoft.com/office/officeart/2018/2/layout/IconLabelList"/>
    <dgm:cxn modelId="{1EEF6B37-3DB9-8542-8D5E-561437B233E9}" type="presParOf" srcId="{A7560722-52B7-45BD-ABC8-6DC5B0F1E186}" destId="{AEE401B9-1478-465F-B404-7BF8C00AF7D0}" srcOrd="2" destOrd="0" presId="urn:microsoft.com/office/officeart/2018/2/layout/IconLabelList"/>
    <dgm:cxn modelId="{468C5F75-1F15-104C-A178-AA87C1DD9312}" type="presParOf" srcId="{AB1B40BE-FCF3-4501-B175-FAF6B50630A0}" destId="{DC496E95-EF9F-4AEF-83C9-1DA0893FFA45}" srcOrd="1" destOrd="0" presId="urn:microsoft.com/office/officeart/2018/2/layout/IconLabelList"/>
    <dgm:cxn modelId="{244F3791-00BD-814F-A9E5-DD5A988B1095}" type="presParOf" srcId="{AB1B40BE-FCF3-4501-B175-FAF6B50630A0}" destId="{B2CF7931-E326-4A92-AD84-DBF86584B32D}" srcOrd="2" destOrd="0" presId="urn:microsoft.com/office/officeart/2018/2/layout/IconLabelList"/>
    <dgm:cxn modelId="{57855488-4091-1745-828E-67A22704F40B}" type="presParOf" srcId="{B2CF7931-E326-4A92-AD84-DBF86584B32D}" destId="{AA1D0FF3-98C8-42AF-A2D9-B8A49A35DC9C}" srcOrd="0" destOrd="0" presId="urn:microsoft.com/office/officeart/2018/2/layout/IconLabelList"/>
    <dgm:cxn modelId="{3CBA3C70-7F9B-B146-A9DD-AC1D83E4EB57}" type="presParOf" srcId="{B2CF7931-E326-4A92-AD84-DBF86584B32D}" destId="{834814CA-A61B-4AA8-BB82-E33DE2ECFABA}" srcOrd="1" destOrd="0" presId="urn:microsoft.com/office/officeart/2018/2/layout/IconLabelList"/>
    <dgm:cxn modelId="{FB5927DB-4589-0644-BFBC-0D0178803021}" type="presParOf" srcId="{B2CF7931-E326-4A92-AD84-DBF86584B32D}" destId="{45DBA424-BE53-45DD-A7AB-DD0D48B26E79}" srcOrd="2" destOrd="0" presId="urn:microsoft.com/office/officeart/2018/2/layout/IconLabelList"/>
    <dgm:cxn modelId="{914C171B-A5FB-014A-8663-47AE1E1B03C9}" type="presParOf" srcId="{AB1B40BE-FCF3-4501-B175-FAF6B50630A0}" destId="{301B40DD-11B0-4E6B-BD86-381D040FD6E1}" srcOrd="3" destOrd="0" presId="urn:microsoft.com/office/officeart/2018/2/layout/IconLabelList"/>
    <dgm:cxn modelId="{CB2FA61F-E488-334E-833F-4F7A1110DC98}" type="presParOf" srcId="{AB1B40BE-FCF3-4501-B175-FAF6B50630A0}" destId="{1C3543DF-1785-4CA7-B21B-83D2808A41E9}" srcOrd="4" destOrd="0" presId="urn:microsoft.com/office/officeart/2018/2/layout/IconLabelList"/>
    <dgm:cxn modelId="{7BC843A3-46A7-174D-9DA4-97AD971E1D70}" type="presParOf" srcId="{1C3543DF-1785-4CA7-B21B-83D2808A41E9}" destId="{7A5E7B27-382E-4389-B298-20690A1AB5F1}" srcOrd="0" destOrd="0" presId="urn:microsoft.com/office/officeart/2018/2/layout/IconLabelList"/>
    <dgm:cxn modelId="{F1A8F40D-9D69-6144-B1BB-DA77FD1AF90F}" type="presParOf" srcId="{1C3543DF-1785-4CA7-B21B-83D2808A41E9}" destId="{C4FB8FE2-A463-4886-86AE-B92D6CF7EA79}" srcOrd="1" destOrd="0" presId="urn:microsoft.com/office/officeart/2018/2/layout/IconLabelList"/>
    <dgm:cxn modelId="{AEB8E195-10E7-204C-9DD3-51CEBE32C3B1}" type="presParOf" srcId="{1C3543DF-1785-4CA7-B21B-83D2808A41E9}" destId="{4C08EF95-DE49-4188-8ABF-E7610D6B74C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CA057-F8A2-4844-95F2-EDEB5B029D32}">
      <dsp:nvSpPr>
        <dsp:cNvPr id="0" name=""/>
        <dsp:cNvSpPr/>
      </dsp:nvSpPr>
      <dsp:spPr>
        <a:xfrm>
          <a:off x="2610167" y="907"/>
          <a:ext cx="1686155" cy="168615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About Chinook</a:t>
          </a:r>
        </a:p>
      </dsp:txBody>
      <dsp:txXfrm>
        <a:off x="2857099" y="247839"/>
        <a:ext cx="1192291" cy="1192291"/>
      </dsp:txXfrm>
    </dsp:sp>
    <dsp:sp modelId="{9F31BD1D-963A-C94A-8FE3-F0677112B485}">
      <dsp:nvSpPr>
        <dsp:cNvPr id="0" name=""/>
        <dsp:cNvSpPr/>
      </dsp:nvSpPr>
      <dsp:spPr>
        <a:xfrm rot="2160000">
          <a:off x="4243155" y="1296366"/>
          <a:ext cx="448745" cy="5690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256010" y="1370616"/>
        <a:ext cx="314122" cy="341447"/>
      </dsp:txXfrm>
    </dsp:sp>
    <dsp:sp modelId="{10DE639F-D424-A642-B64B-B565F4A0FB24}">
      <dsp:nvSpPr>
        <dsp:cNvPr id="0" name=""/>
        <dsp:cNvSpPr/>
      </dsp:nvSpPr>
      <dsp:spPr>
        <a:xfrm>
          <a:off x="4659282" y="1489677"/>
          <a:ext cx="1686155" cy="1686155"/>
        </a:xfrm>
        <a:prstGeom prst="ellipse">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Problem Statement </a:t>
          </a:r>
        </a:p>
      </dsp:txBody>
      <dsp:txXfrm>
        <a:off x="4906214" y="1736609"/>
        <a:ext cx="1192291" cy="1192291"/>
      </dsp:txXfrm>
    </dsp:sp>
    <dsp:sp modelId="{95A525FC-FCC2-1147-AAF7-5A6838BDBA93}">
      <dsp:nvSpPr>
        <dsp:cNvPr id="0" name=""/>
        <dsp:cNvSpPr/>
      </dsp:nvSpPr>
      <dsp:spPr>
        <a:xfrm rot="6480000">
          <a:off x="4890565" y="3240576"/>
          <a:ext cx="448745" cy="569077"/>
        </a:xfrm>
        <a:prstGeom prst="rightArrow">
          <a:avLst>
            <a:gd name="adj1" fmla="val 60000"/>
            <a:gd name="adj2" fmla="val 50000"/>
          </a:avLst>
        </a:prstGeom>
        <a:solidFill>
          <a:schemeClr val="accent2">
            <a:hueOff val="1610903"/>
            <a:satOff val="-4623"/>
            <a:lumOff val="-74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4978677" y="3290374"/>
        <a:ext cx="314122" cy="341447"/>
      </dsp:txXfrm>
    </dsp:sp>
    <dsp:sp modelId="{520C8EC3-93B5-6F44-B7EA-2C01D48557C5}">
      <dsp:nvSpPr>
        <dsp:cNvPr id="0" name=""/>
        <dsp:cNvSpPr/>
      </dsp:nvSpPr>
      <dsp:spPr>
        <a:xfrm>
          <a:off x="3876590" y="3898555"/>
          <a:ext cx="1686155" cy="1686155"/>
        </a:xfrm>
        <a:prstGeom prst="ellipse">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Data Description</a:t>
          </a:r>
        </a:p>
      </dsp:txBody>
      <dsp:txXfrm>
        <a:off x="4123522" y="4145487"/>
        <a:ext cx="1192291" cy="1192291"/>
      </dsp:txXfrm>
    </dsp:sp>
    <dsp:sp modelId="{75A9AA99-B934-114F-98E5-6CF74BA926A6}">
      <dsp:nvSpPr>
        <dsp:cNvPr id="0" name=""/>
        <dsp:cNvSpPr/>
      </dsp:nvSpPr>
      <dsp:spPr>
        <a:xfrm rot="10800000">
          <a:off x="3241572" y="4457094"/>
          <a:ext cx="448745" cy="569077"/>
        </a:xfrm>
        <a:prstGeom prst="rightArrow">
          <a:avLst>
            <a:gd name="adj1" fmla="val 60000"/>
            <a:gd name="adj2" fmla="val 50000"/>
          </a:avLst>
        </a:prstGeom>
        <a:solidFill>
          <a:schemeClr val="accent2">
            <a:hueOff val="3221806"/>
            <a:satOff val="-9246"/>
            <a:lumOff val="-148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3376195" y="4570909"/>
        <a:ext cx="314122" cy="341447"/>
      </dsp:txXfrm>
    </dsp:sp>
    <dsp:sp modelId="{17CCFE12-0CCC-5442-88AC-0BCC19E3C572}">
      <dsp:nvSpPr>
        <dsp:cNvPr id="0" name=""/>
        <dsp:cNvSpPr/>
      </dsp:nvSpPr>
      <dsp:spPr>
        <a:xfrm>
          <a:off x="1343745" y="3898555"/>
          <a:ext cx="1686155" cy="1686155"/>
        </a:xfrm>
        <a:prstGeom prst="ellipse">
          <a:avLst/>
        </a:prstGeom>
        <a:solidFill>
          <a:schemeClr val="accent2">
            <a:hueOff val="4832709"/>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Objective Key Metrics and Visualisation</a:t>
          </a:r>
        </a:p>
      </dsp:txBody>
      <dsp:txXfrm>
        <a:off x="1590677" y="4145487"/>
        <a:ext cx="1192291" cy="1192291"/>
      </dsp:txXfrm>
    </dsp:sp>
    <dsp:sp modelId="{BF3EC976-5C68-244E-94C0-F6A7E2E7E445}">
      <dsp:nvSpPr>
        <dsp:cNvPr id="0" name=""/>
        <dsp:cNvSpPr/>
      </dsp:nvSpPr>
      <dsp:spPr>
        <a:xfrm rot="15120000">
          <a:off x="1575028" y="3264734"/>
          <a:ext cx="448745" cy="569077"/>
        </a:xfrm>
        <a:prstGeom prst="rightArrow">
          <a:avLst>
            <a:gd name="adj1" fmla="val 60000"/>
            <a:gd name="adj2" fmla="val 50000"/>
          </a:avLst>
        </a:prstGeom>
        <a:solidFill>
          <a:schemeClr val="accent2">
            <a:hueOff val="4832709"/>
            <a:satOff val="-13870"/>
            <a:lumOff val="-222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1663140" y="3442566"/>
        <a:ext cx="314122" cy="341447"/>
      </dsp:txXfrm>
    </dsp:sp>
    <dsp:sp modelId="{D1903ED4-B442-0842-9F83-23A9E74CC0D7}">
      <dsp:nvSpPr>
        <dsp:cNvPr id="0" name=""/>
        <dsp:cNvSpPr/>
      </dsp:nvSpPr>
      <dsp:spPr>
        <a:xfrm>
          <a:off x="561053" y="1489677"/>
          <a:ext cx="1686155" cy="1686155"/>
        </a:xfrm>
        <a:prstGeom prst="ellipse">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Subjective Question for insights</a:t>
          </a:r>
        </a:p>
      </dsp:txBody>
      <dsp:txXfrm>
        <a:off x="807985" y="1736609"/>
        <a:ext cx="1192291" cy="1192291"/>
      </dsp:txXfrm>
    </dsp:sp>
    <dsp:sp modelId="{64CE2ACC-5D4E-D246-A347-6D912C594609}">
      <dsp:nvSpPr>
        <dsp:cNvPr id="0" name=""/>
        <dsp:cNvSpPr/>
      </dsp:nvSpPr>
      <dsp:spPr>
        <a:xfrm rot="19440000">
          <a:off x="2194040" y="1311296"/>
          <a:ext cx="448745" cy="569077"/>
        </a:xfrm>
        <a:prstGeom prst="rightArrow">
          <a:avLst>
            <a:gd name="adj1" fmla="val 60000"/>
            <a:gd name="adj2" fmla="val 50000"/>
          </a:avLst>
        </a:prstGeom>
        <a:solidFill>
          <a:schemeClr val="accent2">
            <a:hueOff val="6443612"/>
            <a:satOff val="-18493"/>
            <a:lumOff val="-296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2206895" y="1464676"/>
        <a:ext cx="314122" cy="341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291AA-5234-4032-B27E-CC8E84FAFB71}">
      <dsp:nvSpPr>
        <dsp:cNvPr id="0" name=""/>
        <dsp:cNvSpPr/>
      </dsp:nvSpPr>
      <dsp:spPr>
        <a:xfrm>
          <a:off x="625857" y="148376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E401B9-1478-465F-B404-7BF8C00AF7D0}">
      <dsp:nvSpPr>
        <dsp:cNvPr id="0" name=""/>
        <dsp:cNvSpPr/>
      </dsp:nvSpPr>
      <dsp:spPr>
        <a:xfrm>
          <a:off x="130857" y="2678428"/>
          <a:ext cx="1800000" cy="136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Established in 1995</a:t>
          </a:r>
          <a:r>
            <a:rPr lang="en-IN" sz="1100" kern="1200"/>
            <a:t>, Chinook Music Service is a leading provider of musical instruments, accessories, rentals, and repair services in </a:t>
          </a:r>
          <a:r>
            <a:rPr lang="en-IN" sz="1100" b="1" kern="1200"/>
            <a:t>North Central Washington</a:t>
          </a:r>
          <a:r>
            <a:rPr lang="en-IN" sz="1100" kern="1200"/>
            <a:t>.</a:t>
          </a:r>
          <a:endParaRPr lang="en-US" sz="1100" kern="1200"/>
        </a:p>
      </dsp:txBody>
      <dsp:txXfrm>
        <a:off x="130857" y="2678428"/>
        <a:ext cx="1800000" cy="1368544"/>
      </dsp:txXfrm>
    </dsp:sp>
    <dsp:sp modelId="{AA1D0FF3-98C8-42AF-A2D9-B8A49A35DC9C}">
      <dsp:nvSpPr>
        <dsp:cNvPr id="0" name=""/>
        <dsp:cNvSpPr/>
      </dsp:nvSpPr>
      <dsp:spPr>
        <a:xfrm>
          <a:off x="2740857" y="148376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DBA424-BE53-45DD-A7AB-DD0D48B26E79}">
      <dsp:nvSpPr>
        <dsp:cNvPr id="0" name=""/>
        <dsp:cNvSpPr/>
      </dsp:nvSpPr>
      <dsp:spPr>
        <a:xfrm>
          <a:off x="2245857" y="2678428"/>
          <a:ext cx="1800000" cy="136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a:t>Chinook Music operates both a </a:t>
          </a:r>
          <a:r>
            <a:rPr lang="en-IN" sz="1100" b="1" kern="1200"/>
            <a:t>physical music store and music school</a:t>
          </a:r>
          <a:r>
            <a:rPr lang="en-IN" sz="1100" kern="1200"/>
            <a:t>, serving students, bands, and orchestras through in-person services.</a:t>
          </a:r>
          <a:endParaRPr lang="en-US" sz="1100" kern="1200"/>
        </a:p>
      </dsp:txBody>
      <dsp:txXfrm>
        <a:off x="2245857" y="2678428"/>
        <a:ext cx="1800000" cy="1368544"/>
      </dsp:txXfrm>
    </dsp:sp>
    <dsp:sp modelId="{7A5E7B27-382E-4389-B298-20690A1AB5F1}">
      <dsp:nvSpPr>
        <dsp:cNvPr id="0" name=""/>
        <dsp:cNvSpPr/>
      </dsp:nvSpPr>
      <dsp:spPr>
        <a:xfrm>
          <a:off x="4855857" y="148376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08EF95-DE49-4188-8ABF-E7610D6B74CE}">
      <dsp:nvSpPr>
        <dsp:cNvPr id="0" name=""/>
        <dsp:cNvSpPr/>
      </dsp:nvSpPr>
      <dsp:spPr>
        <a:xfrm>
          <a:off x="4360857" y="2678428"/>
          <a:ext cx="1800000" cy="136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a:t>The company also runs a </a:t>
          </a:r>
          <a:r>
            <a:rPr lang="en-IN" sz="1100" b="1" kern="1200"/>
            <a:t>digital music store</a:t>
          </a:r>
          <a:r>
            <a:rPr lang="en-IN" sz="1100" kern="1200"/>
            <a:t>, represented by the </a:t>
          </a:r>
          <a:r>
            <a:rPr lang="en-IN" sz="1100" b="1" kern="1200"/>
            <a:t>Chinook Music Store Database</a:t>
          </a:r>
          <a:r>
            <a:rPr lang="en-IN" sz="1100" kern="1200"/>
            <a:t>, which is widely used for </a:t>
          </a:r>
          <a:r>
            <a:rPr lang="en-IN" sz="1100" b="1" kern="1200"/>
            <a:t>SQL practice, data analysis, and business intelligence projects</a:t>
          </a:r>
          <a:r>
            <a:rPr lang="en-IN" sz="1100" kern="1200"/>
            <a:t>.</a:t>
          </a:r>
          <a:endParaRPr lang="en-US" sz="1100" kern="1200"/>
        </a:p>
      </dsp:txBody>
      <dsp:txXfrm>
        <a:off x="4360857" y="2678428"/>
        <a:ext cx="1800000" cy="136854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B0CD83-5504-A049-9F27-B03BE00FB543}" type="datetimeFigureOut">
              <a:rPr lang="en-US" smtClean="0"/>
              <a:t>1/10/26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F4E57-A0B9-E843-9D43-F8F0C37B010A}" type="slidenum">
              <a:rPr lang="en-US" smtClean="0"/>
              <a:t>‹#›</a:t>
            </a:fld>
            <a:endParaRPr lang="en-US"/>
          </a:p>
        </p:txBody>
      </p:sp>
    </p:spTree>
    <p:extLst>
      <p:ext uri="{BB962C8B-B14F-4D97-AF65-F5344CB8AC3E}">
        <p14:creationId xmlns:p14="http://schemas.microsoft.com/office/powerpoint/2010/main" val="3788764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F4E57-A0B9-E843-9D43-F8F0C37B010A}" type="slidenum">
              <a:rPr lang="en-US" smtClean="0"/>
              <a:t>3</a:t>
            </a:fld>
            <a:endParaRPr lang="en-US"/>
          </a:p>
        </p:txBody>
      </p:sp>
    </p:spTree>
    <p:extLst>
      <p:ext uri="{BB962C8B-B14F-4D97-AF65-F5344CB8AC3E}">
        <p14:creationId xmlns:p14="http://schemas.microsoft.com/office/powerpoint/2010/main" val="345854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F4E57-A0B9-E843-9D43-F8F0C37B010A}" type="slidenum">
              <a:rPr lang="en-US" smtClean="0"/>
              <a:t>7</a:t>
            </a:fld>
            <a:endParaRPr lang="en-US"/>
          </a:p>
        </p:txBody>
      </p:sp>
    </p:spTree>
    <p:extLst>
      <p:ext uri="{BB962C8B-B14F-4D97-AF65-F5344CB8AC3E}">
        <p14:creationId xmlns:p14="http://schemas.microsoft.com/office/powerpoint/2010/main" val="217392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F4E57-A0B9-E843-9D43-F8F0C37B010A}" type="slidenum">
              <a:rPr lang="en-US" smtClean="0"/>
              <a:t>12</a:t>
            </a:fld>
            <a:endParaRPr lang="en-US"/>
          </a:p>
        </p:txBody>
      </p:sp>
    </p:spTree>
    <p:extLst>
      <p:ext uri="{BB962C8B-B14F-4D97-AF65-F5344CB8AC3E}">
        <p14:creationId xmlns:p14="http://schemas.microsoft.com/office/powerpoint/2010/main" val="3752485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F4E57-A0B9-E843-9D43-F8F0C37B010A}" type="slidenum">
              <a:rPr lang="en-US" smtClean="0"/>
              <a:t>16</a:t>
            </a:fld>
            <a:endParaRPr lang="en-US"/>
          </a:p>
        </p:txBody>
      </p:sp>
    </p:spTree>
    <p:extLst>
      <p:ext uri="{BB962C8B-B14F-4D97-AF65-F5344CB8AC3E}">
        <p14:creationId xmlns:p14="http://schemas.microsoft.com/office/powerpoint/2010/main" val="1419208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F4E57-A0B9-E843-9D43-F8F0C37B010A}" type="slidenum">
              <a:rPr lang="en-US" smtClean="0"/>
              <a:t>19</a:t>
            </a:fld>
            <a:endParaRPr lang="en-US"/>
          </a:p>
        </p:txBody>
      </p:sp>
    </p:spTree>
    <p:extLst>
      <p:ext uri="{BB962C8B-B14F-4D97-AF65-F5344CB8AC3E}">
        <p14:creationId xmlns:p14="http://schemas.microsoft.com/office/powerpoint/2010/main" val="3914890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17797-CB44-482E-92B0-26E5E826C9F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A679B18-37AB-A574-B826-D6291CD524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82754EA-C9FD-35C4-0EAF-71023C8CCF9A}"/>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5" name="Footer Placeholder 4">
            <a:extLst>
              <a:ext uri="{FF2B5EF4-FFF2-40B4-BE49-F238E27FC236}">
                <a16:creationId xmlns:a16="http://schemas.microsoft.com/office/drawing/2014/main" id="{B5C35680-DB6E-DF24-32BC-CF7B65068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D3D5B-3145-247F-53E2-D69B5B58EEDF}"/>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412666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1BBD-A0C5-883E-E2B2-8B8D5649D51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3F2A284-29AE-6A78-58AA-4CECBF1385F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4C5E9E-9556-24BE-D051-FB4564BC7FDC}"/>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5" name="Footer Placeholder 4">
            <a:extLst>
              <a:ext uri="{FF2B5EF4-FFF2-40B4-BE49-F238E27FC236}">
                <a16:creationId xmlns:a16="http://schemas.microsoft.com/office/drawing/2014/main" id="{44AB9002-07A2-3ECF-129A-6D400596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8DFBA-AFC8-B79A-01DC-D2676052B31F}"/>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1856146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F38F85-5DD1-E4A1-001A-BC0D2B0F1C6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0CE9A1-645E-58E1-6214-66101E9F414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0D7F11-98E7-00E1-D429-1C086A7DF8A6}"/>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5" name="Footer Placeholder 4">
            <a:extLst>
              <a:ext uri="{FF2B5EF4-FFF2-40B4-BE49-F238E27FC236}">
                <a16:creationId xmlns:a16="http://schemas.microsoft.com/office/drawing/2014/main" id="{A39B9115-38A2-EB57-9770-AD65EA926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54645-EC16-F0A0-9C45-E534542A4875}"/>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1693857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B7B3A-08D4-5A07-6792-09FDFA7FBB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5A3B0F-F6AB-AA09-441A-A8B2C7C705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9B00B7-1972-EDE3-D7A4-94AB49012F6E}"/>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5" name="Footer Placeholder 4">
            <a:extLst>
              <a:ext uri="{FF2B5EF4-FFF2-40B4-BE49-F238E27FC236}">
                <a16:creationId xmlns:a16="http://schemas.microsoft.com/office/drawing/2014/main" id="{529F2792-ABC8-19D7-F83F-8EA418387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FF5C6-51B4-6892-C540-66E1F4BAFF6D}"/>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262908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D006-C484-08FC-6EC5-6F19A09CB6C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2FD49CE-39BC-5D01-1071-ED89D6C946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D1B16A-FC44-3CA6-F4D4-9C4CFF78BE37}"/>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5" name="Footer Placeholder 4">
            <a:extLst>
              <a:ext uri="{FF2B5EF4-FFF2-40B4-BE49-F238E27FC236}">
                <a16:creationId xmlns:a16="http://schemas.microsoft.com/office/drawing/2014/main" id="{2A1D92F3-05A3-1344-AF17-1498956DA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F8B53-CDEC-71E6-A808-FA8C58435B9E}"/>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1747865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3FF5-E7BC-6406-56DC-9F5592E7343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DBDF88-598A-43EC-E3B5-9174443598E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BDA1E59-C8D2-823E-C312-0C379C66231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38DC94A-94E5-719F-080D-F2F3FFA701FC}"/>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6" name="Footer Placeholder 5">
            <a:extLst>
              <a:ext uri="{FF2B5EF4-FFF2-40B4-BE49-F238E27FC236}">
                <a16:creationId xmlns:a16="http://schemas.microsoft.com/office/drawing/2014/main" id="{4F191D36-9FAA-FB21-E7A0-CDBF47AB1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6FED66-4122-851F-5420-1022653F6DC2}"/>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404839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4391-178D-2930-0DD8-2014F2DDB1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D613BA1-E264-521F-26B7-5CCFA2806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F41D428-516C-748B-51F7-0B442D79FD4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D28C9E2-AE5E-A241-7557-D1B888C0B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EB4ECBB-98F9-C650-C4D6-CAD8537FF95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F0EA993-902D-CE3C-B3F1-D814C2A0BD2F}"/>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8" name="Footer Placeholder 7">
            <a:extLst>
              <a:ext uri="{FF2B5EF4-FFF2-40B4-BE49-F238E27FC236}">
                <a16:creationId xmlns:a16="http://schemas.microsoft.com/office/drawing/2014/main" id="{7F0761E8-C717-EC06-C97D-3C443C97BA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C74AF6-6EFC-CEF1-F1F8-9DC7EFC94833}"/>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4106465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2D12-2813-8E8F-CCA5-48EC9077DAD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B6363A9-9A3A-BFD9-FD90-405FD13D8B61}"/>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4" name="Footer Placeholder 3">
            <a:extLst>
              <a:ext uri="{FF2B5EF4-FFF2-40B4-BE49-F238E27FC236}">
                <a16:creationId xmlns:a16="http://schemas.microsoft.com/office/drawing/2014/main" id="{EB42702F-E897-A0D7-3223-4B0ADF0DA1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306FDC-E36E-C090-7BBB-7A47D6D996F3}"/>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302321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E624B-E8F6-C3D1-642E-2D6AB2576742}"/>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3" name="Footer Placeholder 2">
            <a:extLst>
              <a:ext uri="{FF2B5EF4-FFF2-40B4-BE49-F238E27FC236}">
                <a16:creationId xmlns:a16="http://schemas.microsoft.com/office/drawing/2014/main" id="{D5093433-7B51-84FB-DDE5-BBA3FD861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77D776-6FBD-EEB2-5A0D-5A1376341D64}"/>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4283265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7ADCE-9617-934D-A64B-F4E08E4851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113783D-14B8-8561-7A23-56E0222B7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40A3DE2-0CB1-D494-2462-0AA1F09E0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4578B1-90C0-E994-6222-5967A8173CA9}"/>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6" name="Footer Placeholder 5">
            <a:extLst>
              <a:ext uri="{FF2B5EF4-FFF2-40B4-BE49-F238E27FC236}">
                <a16:creationId xmlns:a16="http://schemas.microsoft.com/office/drawing/2014/main" id="{79784B40-A823-E6E4-B735-4599A913D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330DCB-C457-B8EF-CE9A-31C12D95F93D}"/>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1572352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49CE-0DC8-2364-97C4-4D0B08CCCE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355E6BE-EB82-314A-B538-152AB3BDE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E32D6C-EA1D-3AC0-855E-57F466CEA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5E6550-AB12-04B4-5AB6-50C267F3BCB8}"/>
              </a:ext>
            </a:extLst>
          </p:cNvPr>
          <p:cNvSpPr>
            <a:spLocks noGrp="1"/>
          </p:cNvSpPr>
          <p:nvPr>
            <p:ph type="dt" sz="half" idx="10"/>
          </p:nvPr>
        </p:nvSpPr>
        <p:spPr/>
        <p:txBody>
          <a:bodyPr/>
          <a:lstStyle/>
          <a:p>
            <a:fld id="{99737CDE-0AE6-E046-A811-11A4359ED8D1}" type="datetimeFigureOut">
              <a:rPr lang="en-US" smtClean="0"/>
              <a:t>1/10/26</a:t>
            </a:fld>
            <a:endParaRPr lang="en-US"/>
          </a:p>
        </p:txBody>
      </p:sp>
      <p:sp>
        <p:nvSpPr>
          <p:cNvPr id="6" name="Footer Placeholder 5">
            <a:extLst>
              <a:ext uri="{FF2B5EF4-FFF2-40B4-BE49-F238E27FC236}">
                <a16:creationId xmlns:a16="http://schemas.microsoft.com/office/drawing/2014/main" id="{414D1735-C4EF-8351-C09A-6A6344217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3F081-5975-54E6-CD8D-C0EC04D6C968}"/>
              </a:ext>
            </a:extLst>
          </p:cNvPr>
          <p:cNvSpPr>
            <a:spLocks noGrp="1"/>
          </p:cNvSpPr>
          <p:nvPr>
            <p:ph type="sldNum" sz="quarter" idx="12"/>
          </p:nvPr>
        </p:nvSpPr>
        <p:spPr/>
        <p:txBody>
          <a:bodyPr/>
          <a:lstStyle/>
          <a:p>
            <a:fld id="{27A386BC-21C0-684D-8EDF-237C1CB5BFFB}" type="slidenum">
              <a:rPr lang="en-US" smtClean="0"/>
              <a:t>‹#›</a:t>
            </a:fld>
            <a:endParaRPr lang="en-US"/>
          </a:p>
        </p:txBody>
      </p:sp>
    </p:spTree>
    <p:extLst>
      <p:ext uri="{BB962C8B-B14F-4D97-AF65-F5344CB8AC3E}">
        <p14:creationId xmlns:p14="http://schemas.microsoft.com/office/powerpoint/2010/main" val="4282073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CB61EB-468C-7861-07FC-464561FAFE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8AB7949-23F4-E390-4F01-48787201B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CC24D8-41BE-8B17-178A-D9D94DC65E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737CDE-0AE6-E046-A811-11A4359ED8D1}" type="datetimeFigureOut">
              <a:rPr lang="en-US" smtClean="0"/>
              <a:t>1/10/26</a:t>
            </a:fld>
            <a:endParaRPr lang="en-US"/>
          </a:p>
        </p:txBody>
      </p:sp>
      <p:sp>
        <p:nvSpPr>
          <p:cNvPr id="5" name="Footer Placeholder 4">
            <a:extLst>
              <a:ext uri="{FF2B5EF4-FFF2-40B4-BE49-F238E27FC236}">
                <a16:creationId xmlns:a16="http://schemas.microsoft.com/office/drawing/2014/main" id="{8AB40064-003C-26EC-5D41-EE23885B24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E5D64B8-829F-C036-C8C7-3D9F20F8E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A386BC-21C0-684D-8EDF-237C1CB5BFFB}" type="slidenum">
              <a:rPr lang="en-US" smtClean="0"/>
              <a:t>‹#›</a:t>
            </a:fld>
            <a:endParaRPr lang="en-US"/>
          </a:p>
        </p:txBody>
      </p:sp>
    </p:spTree>
    <p:extLst>
      <p:ext uri="{BB962C8B-B14F-4D97-AF65-F5344CB8AC3E}">
        <p14:creationId xmlns:p14="http://schemas.microsoft.com/office/powerpoint/2010/main" val="156164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oup of musical instruments&#10;&#10;AI-generated content may be incorrect.">
            <a:extLst>
              <a:ext uri="{FF2B5EF4-FFF2-40B4-BE49-F238E27FC236}">
                <a16:creationId xmlns:a16="http://schemas.microsoft.com/office/drawing/2014/main" id="{14BEBDB2-CF90-8C85-89B4-704DC1616F29}"/>
              </a:ext>
            </a:extLst>
          </p:cNvPr>
          <p:cNvPicPr>
            <a:picLocks noGrp="1" noChangeAspect="1"/>
          </p:cNvPicPr>
          <p:nvPr>
            <p:ph idx="1"/>
          </p:nvPr>
        </p:nvPicPr>
        <p:blipFill>
          <a:blip r:embed="rId2"/>
          <a:srcRect b="19"/>
          <a:stretch>
            <a:fillRect/>
          </a:stretch>
        </p:blipFill>
        <p:spPr>
          <a:xfrm>
            <a:off x="20" y="1282"/>
            <a:ext cx="12191980" cy="6856718"/>
          </a:xfrm>
          <a:prstGeom prst="rect">
            <a:avLst/>
          </a:prstGeom>
        </p:spPr>
      </p:pic>
    </p:spTree>
    <p:extLst>
      <p:ext uri="{BB962C8B-B14F-4D97-AF65-F5344CB8AC3E}">
        <p14:creationId xmlns:p14="http://schemas.microsoft.com/office/powerpoint/2010/main" val="3717846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065C-E4A0-23EE-E175-CB2FAB4FD677}"/>
              </a:ext>
            </a:extLst>
          </p:cNvPr>
          <p:cNvSpPr>
            <a:spLocks noGrp="1"/>
          </p:cNvSpPr>
          <p:nvPr>
            <p:ph type="title"/>
          </p:nvPr>
        </p:nvSpPr>
        <p:spPr>
          <a:xfrm>
            <a:off x="0" y="0"/>
            <a:ext cx="4370119" cy="756998"/>
          </a:xfrm>
        </p:spPr>
        <p:txBody>
          <a:bodyPr>
            <a:normAutofit fontScale="90000"/>
          </a:bodyPr>
          <a:lstStyle/>
          <a:p>
            <a:r>
              <a:rPr lang="en-US" sz="2800" b="1" u="sng" dirty="0">
                <a:solidFill>
                  <a:schemeClr val="accent1">
                    <a:lumMod val="75000"/>
                  </a:schemeClr>
                </a:solidFill>
              </a:rPr>
              <a:t>Key Metrics and Visualization</a:t>
            </a:r>
          </a:p>
        </p:txBody>
      </p:sp>
      <p:pic>
        <p:nvPicPr>
          <p:cNvPr id="5" name="Content Placeholder 4" descr="A graph with blue and white text&#10;&#10;AI-generated content may be incorrect.">
            <a:extLst>
              <a:ext uri="{FF2B5EF4-FFF2-40B4-BE49-F238E27FC236}">
                <a16:creationId xmlns:a16="http://schemas.microsoft.com/office/drawing/2014/main" id="{C0B4D387-C453-104D-7509-19ADA8CFB9AE}"/>
              </a:ext>
            </a:extLst>
          </p:cNvPr>
          <p:cNvPicPr>
            <a:picLocks noGrp="1" noChangeAspect="1"/>
          </p:cNvPicPr>
          <p:nvPr>
            <p:ph idx="1"/>
          </p:nvPr>
        </p:nvPicPr>
        <p:blipFill>
          <a:blip r:embed="rId2"/>
          <a:stretch>
            <a:fillRect/>
          </a:stretch>
        </p:blipFill>
        <p:spPr>
          <a:xfrm>
            <a:off x="0" y="1843561"/>
            <a:ext cx="7506330" cy="4515193"/>
          </a:xfrm>
        </p:spPr>
      </p:pic>
      <p:sp>
        <p:nvSpPr>
          <p:cNvPr id="6" name="TextBox 5">
            <a:extLst>
              <a:ext uri="{FF2B5EF4-FFF2-40B4-BE49-F238E27FC236}">
                <a16:creationId xmlns:a16="http://schemas.microsoft.com/office/drawing/2014/main" id="{B44E2851-C5F6-AA5A-0AFF-C547087070C1}"/>
              </a:ext>
            </a:extLst>
          </p:cNvPr>
          <p:cNvSpPr txBox="1"/>
          <p:nvPr/>
        </p:nvSpPr>
        <p:spPr>
          <a:xfrm>
            <a:off x="7747686" y="1843561"/>
            <a:ext cx="4275438"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t>The top selling track in USA is </a:t>
            </a:r>
            <a:r>
              <a:rPr lang="en-GB" dirty="0"/>
              <a:t>"</a:t>
            </a:r>
            <a:r>
              <a:rPr lang="en-US" b="1" dirty="0"/>
              <a:t>War Pigs</a:t>
            </a:r>
            <a:r>
              <a:rPr lang="en-GB" dirty="0"/>
              <a:t> " with revenue of 5.94.</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IN" dirty="0"/>
              <a:t>The second </a:t>
            </a:r>
            <a:r>
              <a:rPr lang="en-US" dirty="0"/>
              <a:t>top selling track in USA is </a:t>
            </a:r>
            <a:r>
              <a:rPr lang="en-GB" b="1" dirty="0"/>
              <a:t>"You Know I’m No Good (feat. Ghostface Killah)" </a:t>
            </a:r>
            <a:r>
              <a:rPr lang="en-GB" dirty="0"/>
              <a:t>with revenue of 4.95.</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US" dirty="0"/>
              <a:t>Multiple tracks generated </a:t>
            </a:r>
            <a:r>
              <a:rPr lang="en-US" b="1" dirty="0"/>
              <a:t>$3.96 revenue</a:t>
            </a:r>
            <a:r>
              <a:rPr lang="en-US" dirty="0"/>
              <a:t> with </a:t>
            </a:r>
            <a:r>
              <a:rPr lang="en-US" b="1" dirty="0"/>
              <a:t>4 units sold</a:t>
            </a:r>
            <a:r>
              <a:rPr lang="en-US" dirty="0"/>
              <a:t> (e.g. End Of The Night, Scentless Apprentice).</a:t>
            </a:r>
            <a:endParaRPr lang="en-GB" dirty="0"/>
          </a:p>
          <a:p>
            <a:endParaRPr lang="en-US" dirty="0"/>
          </a:p>
        </p:txBody>
      </p:sp>
      <p:sp>
        <p:nvSpPr>
          <p:cNvPr id="7" name="TextBox 6">
            <a:extLst>
              <a:ext uri="{FF2B5EF4-FFF2-40B4-BE49-F238E27FC236}">
                <a16:creationId xmlns:a16="http://schemas.microsoft.com/office/drawing/2014/main" id="{6479B073-07BD-F877-EBAD-2D9342ABC104}"/>
              </a:ext>
            </a:extLst>
          </p:cNvPr>
          <p:cNvSpPr txBox="1"/>
          <p:nvPr/>
        </p:nvSpPr>
        <p:spPr>
          <a:xfrm>
            <a:off x="3590306" y="756998"/>
            <a:ext cx="5011387" cy="461665"/>
          </a:xfrm>
          <a:prstGeom prst="rect">
            <a:avLst/>
          </a:prstGeom>
          <a:noFill/>
        </p:spPr>
        <p:txBody>
          <a:bodyPr wrap="square" rtlCol="0">
            <a:spAutoFit/>
          </a:bodyPr>
          <a:lstStyle/>
          <a:p>
            <a:r>
              <a:rPr lang="en-US" sz="2400" b="1" u="sng" dirty="0">
                <a:solidFill>
                  <a:schemeClr val="accent2"/>
                </a:solidFill>
              </a:rPr>
              <a:t>Top Selling Tracks in USA</a:t>
            </a:r>
          </a:p>
        </p:txBody>
      </p:sp>
    </p:spTree>
    <p:extLst>
      <p:ext uri="{BB962C8B-B14F-4D97-AF65-F5344CB8AC3E}">
        <p14:creationId xmlns:p14="http://schemas.microsoft.com/office/powerpoint/2010/main" val="341155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83C7-7981-3B71-FC9B-699DA48A4C86}"/>
              </a:ext>
            </a:extLst>
          </p:cNvPr>
          <p:cNvSpPr>
            <a:spLocks noGrp="1"/>
          </p:cNvSpPr>
          <p:nvPr>
            <p:ph type="title"/>
          </p:nvPr>
        </p:nvSpPr>
        <p:spPr>
          <a:xfrm>
            <a:off x="3704272" y="419779"/>
            <a:ext cx="5434913" cy="475134"/>
          </a:xfrm>
        </p:spPr>
        <p:txBody>
          <a:bodyPr>
            <a:noAutofit/>
          </a:bodyPr>
          <a:lstStyle/>
          <a:p>
            <a:r>
              <a:rPr lang="en-US" sz="2400" b="1" u="sng" dirty="0">
                <a:solidFill>
                  <a:schemeClr val="accent2"/>
                </a:solidFill>
              </a:rPr>
              <a:t>Total Customers Per Country</a:t>
            </a:r>
          </a:p>
        </p:txBody>
      </p:sp>
      <p:pic>
        <p:nvPicPr>
          <p:cNvPr id="5" name="Content Placeholder 4" descr="A graph with blue and black bars&#10;&#10;AI-generated content may be incorrect.">
            <a:extLst>
              <a:ext uri="{FF2B5EF4-FFF2-40B4-BE49-F238E27FC236}">
                <a16:creationId xmlns:a16="http://schemas.microsoft.com/office/drawing/2014/main" id="{2F3B2482-3731-F518-996A-41A391EE573C}"/>
              </a:ext>
            </a:extLst>
          </p:cNvPr>
          <p:cNvPicPr>
            <a:picLocks noGrp="1" noChangeAspect="1"/>
          </p:cNvPicPr>
          <p:nvPr>
            <p:ph idx="1"/>
          </p:nvPr>
        </p:nvPicPr>
        <p:blipFill>
          <a:blip r:embed="rId2"/>
          <a:stretch>
            <a:fillRect/>
          </a:stretch>
        </p:blipFill>
        <p:spPr>
          <a:xfrm>
            <a:off x="93344" y="1427237"/>
            <a:ext cx="7221855" cy="4003525"/>
          </a:xfrm>
        </p:spPr>
      </p:pic>
      <p:sp>
        <p:nvSpPr>
          <p:cNvPr id="6" name="TextBox 5">
            <a:extLst>
              <a:ext uri="{FF2B5EF4-FFF2-40B4-BE49-F238E27FC236}">
                <a16:creationId xmlns:a16="http://schemas.microsoft.com/office/drawing/2014/main" id="{22BBC8D7-F67B-0EBF-DE6F-7DECB8259683}"/>
              </a:ext>
            </a:extLst>
          </p:cNvPr>
          <p:cNvSpPr txBox="1"/>
          <p:nvPr/>
        </p:nvSpPr>
        <p:spPr>
          <a:xfrm>
            <a:off x="7959141" y="1586673"/>
            <a:ext cx="4139514" cy="3416320"/>
          </a:xfrm>
          <a:prstGeom prst="rect">
            <a:avLst/>
          </a:prstGeom>
          <a:noFill/>
        </p:spPr>
        <p:txBody>
          <a:bodyPr wrap="square" rtlCol="0">
            <a:spAutoFit/>
          </a:bodyPr>
          <a:lstStyle/>
          <a:p>
            <a:r>
              <a:rPr lang="en-US" sz="1600" b="1" i="1" u="sng" dirty="0">
                <a:ea typeface="Lato" panose="020F0502020204030203" pitchFamily="34" charset="0"/>
                <a:cs typeface="Lato" panose="020F0502020204030203" pitchFamily="34" charset="0"/>
              </a:rPr>
              <a:t>Customer Demographic Breakdown Based on Location</a:t>
            </a:r>
          </a:p>
          <a:p>
            <a:endParaRPr lang="en-US" b="1" dirty="0">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en-US" dirty="0">
                <a:ea typeface="Lato" panose="020F0502020204030203" pitchFamily="34" charset="0"/>
                <a:cs typeface="Lato" panose="020F0502020204030203" pitchFamily="34" charset="0"/>
              </a:rPr>
              <a:t>It shows that the customers are from </a:t>
            </a:r>
            <a:r>
              <a:rPr lang="en-US" b="1" dirty="0">
                <a:ea typeface="Lato" panose="020F0502020204030203" pitchFamily="34" charset="0"/>
                <a:cs typeface="Lato" panose="020F0502020204030203" pitchFamily="34" charset="0"/>
              </a:rPr>
              <a:t>24</a:t>
            </a:r>
            <a:r>
              <a:rPr lang="en-US" dirty="0">
                <a:ea typeface="Lato" panose="020F0502020204030203" pitchFamily="34" charset="0"/>
                <a:cs typeface="Lato" panose="020F0502020204030203" pitchFamily="34" charset="0"/>
              </a:rPr>
              <a:t> different countries.</a:t>
            </a:r>
          </a:p>
          <a:p>
            <a:pPr marL="285750" indent="-285750">
              <a:buFont typeface="Wingdings" panose="05000000000000000000" pitchFamily="2" charset="2"/>
              <a:buChar char="q"/>
            </a:pPr>
            <a:endParaRPr lang="en-US" dirty="0">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en-US" dirty="0">
                <a:ea typeface="Lato" panose="020F0502020204030203" pitchFamily="34" charset="0"/>
                <a:cs typeface="Lato" panose="020F0502020204030203" pitchFamily="34" charset="0"/>
              </a:rPr>
              <a:t>The customer demographic breakdown is very diversified.</a:t>
            </a:r>
          </a:p>
          <a:p>
            <a:pPr marL="285750" indent="-285750">
              <a:buFont typeface="Wingdings" panose="05000000000000000000" pitchFamily="2" charset="2"/>
              <a:buChar char="q"/>
            </a:pPr>
            <a:endParaRPr lang="en-US" dirty="0">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en-US" dirty="0">
                <a:ea typeface="Lato" panose="020F0502020204030203" pitchFamily="34" charset="0"/>
                <a:cs typeface="Lato" panose="020F0502020204030203" pitchFamily="34" charset="0"/>
              </a:rPr>
              <a:t>Maximum number of customers are from </a:t>
            </a:r>
            <a:r>
              <a:rPr lang="en-US" b="1" dirty="0">
                <a:ea typeface="Lato" panose="020F0502020204030203" pitchFamily="34" charset="0"/>
                <a:cs typeface="Lato" panose="020F0502020204030203" pitchFamily="34" charset="0"/>
              </a:rPr>
              <a:t>USA</a:t>
            </a:r>
            <a:r>
              <a:rPr lang="en-US" dirty="0">
                <a:ea typeface="Lato" panose="020F0502020204030203" pitchFamily="34" charset="0"/>
                <a:cs typeface="Lato" panose="020F0502020204030203" pitchFamily="34" charset="0"/>
              </a:rPr>
              <a:t>.</a:t>
            </a:r>
          </a:p>
          <a:p>
            <a:endParaRPr lang="en-US" dirty="0"/>
          </a:p>
        </p:txBody>
      </p:sp>
    </p:spTree>
    <p:extLst>
      <p:ext uri="{BB962C8B-B14F-4D97-AF65-F5344CB8AC3E}">
        <p14:creationId xmlns:p14="http://schemas.microsoft.com/office/powerpoint/2010/main" val="386259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FAA6-66FB-8E28-BAC6-57F01EC0367D}"/>
              </a:ext>
            </a:extLst>
          </p:cNvPr>
          <p:cNvSpPr>
            <a:spLocks noGrp="1"/>
          </p:cNvSpPr>
          <p:nvPr>
            <p:ph type="title"/>
          </p:nvPr>
        </p:nvSpPr>
        <p:spPr>
          <a:xfrm>
            <a:off x="3026228" y="266916"/>
            <a:ext cx="6139543" cy="739280"/>
          </a:xfrm>
        </p:spPr>
        <p:txBody>
          <a:bodyPr>
            <a:normAutofit/>
          </a:bodyPr>
          <a:lstStyle/>
          <a:p>
            <a:r>
              <a:rPr lang="en-US" sz="2400" b="1" u="sng" dirty="0">
                <a:solidFill>
                  <a:schemeClr val="accent2"/>
                </a:solidFill>
              </a:rPr>
              <a:t>Top Albums Based on Total Genre Sales</a:t>
            </a:r>
          </a:p>
        </p:txBody>
      </p:sp>
      <p:pic>
        <p:nvPicPr>
          <p:cNvPr id="5" name="Content Placeholder 4" descr="A graph of blue and orange bars&#10;&#10;AI-generated content may be incorrect.">
            <a:extLst>
              <a:ext uri="{FF2B5EF4-FFF2-40B4-BE49-F238E27FC236}">
                <a16:creationId xmlns:a16="http://schemas.microsoft.com/office/drawing/2014/main" id="{36BC6DD5-EBB7-3580-D766-3A64B2B19610}"/>
              </a:ext>
            </a:extLst>
          </p:cNvPr>
          <p:cNvPicPr>
            <a:picLocks noGrp="1" noChangeAspect="1"/>
          </p:cNvPicPr>
          <p:nvPr>
            <p:ph idx="1"/>
          </p:nvPr>
        </p:nvPicPr>
        <p:blipFill>
          <a:blip r:embed="rId3"/>
          <a:stretch>
            <a:fillRect/>
          </a:stretch>
        </p:blipFill>
        <p:spPr>
          <a:xfrm>
            <a:off x="0" y="1500466"/>
            <a:ext cx="7799244" cy="4154984"/>
          </a:xfrm>
        </p:spPr>
      </p:pic>
      <p:sp>
        <p:nvSpPr>
          <p:cNvPr id="6" name="TextBox 5">
            <a:extLst>
              <a:ext uri="{FF2B5EF4-FFF2-40B4-BE49-F238E27FC236}">
                <a16:creationId xmlns:a16="http://schemas.microsoft.com/office/drawing/2014/main" id="{6A3F7BDB-CDBE-C19E-6F11-8C5188F90FFE}"/>
              </a:ext>
            </a:extLst>
          </p:cNvPr>
          <p:cNvSpPr txBox="1"/>
          <p:nvPr/>
        </p:nvSpPr>
        <p:spPr>
          <a:xfrm>
            <a:off x="8031637" y="1500466"/>
            <a:ext cx="4003844" cy="3570208"/>
          </a:xfrm>
          <a:prstGeom prst="rect">
            <a:avLst/>
          </a:prstGeom>
          <a:noFill/>
        </p:spPr>
        <p:txBody>
          <a:bodyPr wrap="square" rtlCol="0">
            <a:spAutoFit/>
          </a:bodyPr>
          <a:lstStyle/>
          <a:p>
            <a:pPr lvl="0"/>
            <a:r>
              <a:rPr lang="en-IN" sz="1600" i="1" u="sng" dirty="0"/>
              <a:t>According to Total Sales Top 3 Albums are: </a:t>
            </a:r>
          </a:p>
          <a:p>
            <a:pPr lvl="0"/>
            <a:endParaRPr lang="en-IN" sz="1600" i="1" u="sng" dirty="0"/>
          </a:p>
          <a:p>
            <a:pPr marL="342900" lvl="0" indent="-342900">
              <a:buFont typeface="+mj-lt"/>
              <a:buAutoNum type="arabicPeriod"/>
            </a:pPr>
            <a:r>
              <a:rPr lang="en-IN" sz="1600" dirty="0"/>
              <a:t>From The Muddy Banks Of The Wishkah [Live]  </a:t>
            </a:r>
          </a:p>
          <a:p>
            <a:pPr marL="342900" lvl="0" indent="-342900">
              <a:buFont typeface="+mj-lt"/>
              <a:buAutoNum type="arabicPeriod"/>
            </a:pPr>
            <a:r>
              <a:rPr lang="en-IN" sz="1600" dirty="0"/>
              <a:t>Are You Experienced?</a:t>
            </a:r>
          </a:p>
          <a:p>
            <a:pPr marL="342900" lvl="0" indent="-342900">
              <a:buFont typeface="+mj-lt"/>
              <a:buAutoNum type="arabicPeriod"/>
            </a:pPr>
            <a:r>
              <a:rPr lang="en-IN" sz="1600" dirty="0"/>
              <a:t>The Doors.</a:t>
            </a:r>
          </a:p>
          <a:p>
            <a:pPr marL="342900" lvl="0" indent="-342900">
              <a:buFont typeface="+mj-lt"/>
              <a:buAutoNum type="arabicPeriod"/>
            </a:pPr>
            <a:endParaRPr lang="en-IN" sz="1600" dirty="0"/>
          </a:p>
          <a:p>
            <a:pPr marL="285750" lvl="0" indent="-285750">
              <a:buFont typeface="Wingdings" pitchFamily="2" charset="2"/>
              <a:buChar char="Ø"/>
            </a:pPr>
            <a:r>
              <a:rPr lang="en-IN" sz="1600" b="1" dirty="0"/>
              <a:t>Rock is the dominant genre</a:t>
            </a:r>
            <a:r>
              <a:rPr lang="en-IN" sz="1600" dirty="0"/>
              <a:t> in the USA, with the top three albums all belonging to this category.</a:t>
            </a:r>
          </a:p>
          <a:p>
            <a:pPr marL="285750" lvl="0" indent="-285750">
              <a:buFont typeface="Wingdings" pitchFamily="2" charset="2"/>
              <a:buChar char="Ø"/>
            </a:pPr>
            <a:r>
              <a:rPr lang="en-IN" sz="1600" dirty="0"/>
              <a:t>These albums generate the </a:t>
            </a:r>
            <a:r>
              <a:rPr lang="en-IN" sz="1600" b="1" dirty="0"/>
              <a:t>highest sales</a:t>
            </a:r>
            <a:r>
              <a:rPr lang="en-IN" sz="1600" dirty="0"/>
              <a:t>, making them strong promotion candidates.</a:t>
            </a:r>
          </a:p>
          <a:p>
            <a:endParaRPr lang="en-US" dirty="0"/>
          </a:p>
        </p:txBody>
      </p:sp>
    </p:spTree>
    <p:extLst>
      <p:ext uri="{BB962C8B-B14F-4D97-AF65-F5344CB8AC3E}">
        <p14:creationId xmlns:p14="http://schemas.microsoft.com/office/powerpoint/2010/main" val="841688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9C40-434B-5DF4-815E-45F4458CC125}"/>
              </a:ext>
            </a:extLst>
          </p:cNvPr>
          <p:cNvSpPr>
            <a:spLocks noGrp="1"/>
          </p:cNvSpPr>
          <p:nvPr>
            <p:ph type="title"/>
          </p:nvPr>
        </p:nvSpPr>
        <p:spPr>
          <a:xfrm>
            <a:off x="4558146" y="-184527"/>
            <a:ext cx="4263242" cy="1690688"/>
          </a:xfrm>
        </p:spPr>
        <p:txBody>
          <a:bodyPr>
            <a:normAutofit/>
          </a:bodyPr>
          <a:lstStyle/>
          <a:p>
            <a:r>
              <a:rPr lang="en-US" sz="2400" b="1" u="sng" dirty="0">
                <a:solidFill>
                  <a:schemeClr val="accent2"/>
                </a:solidFill>
              </a:rPr>
              <a:t>Total Sales by Genre</a:t>
            </a:r>
            <a:endParaRPr lang="en-US" sz="2400" dirty="0"/>
          </a:p>
        </p:txBody>
      </p:sp>
      <p:pic>
        <p:nvPicPr>
          <p:cNvPr id="5" name="Content Placeholder 4" descr="A graph with numbers and lines&#10;&#10;AI-generated content may be incorrect.">
            <a:extLst>
              <a:ext uri="{FF2B5EF4-FFF2-40B4-BE49-F238E27FC236}">
                <a16:creationId xmlns:a16="http://schemas.microsoft.com/office/drawing/2014/main" id="{CAFC13D6-CBE1-E165-AFD7-3A6B6ECDB833}"/>
              </a:ext>
            </a:extLst>
          </p:cNvPr>
          <p:cNvPicPr>
            <a:picLocks noGrp="1" noChangeAspect="1"/>
          </p:cNvPicPr>
          <p:nvPr>
            <p:ph idx="1"/>
          </p:nvPr>
        </p:nvPicPr>
        <p:blipFill>
          <a:blip r:embed="rId2"/>
          <a:stretch>
            <a:fillRect/>
          </a:stretch>
        </p:blipFill>
        <p:spPr>
          <a:xfrm>
            <a:off x="-1" y="1311418"/>
            <a:ext cx="7656723" cy="4476491"/>
          </a:xfrm>
        </p:spPr>
      </p:pic>
      <p:sp>
        <p:nvSpPr>
          <p:cNvPr id="6" name="TextBox 5">
            <a:extLst>
              <a:ext uri="{FF2B5EF4-FFF2-40B4-BE49-F238E27FC236}">
                <a16:creationId xmlns:a16="http://schemas.microsoft.com/office/drawing/2014/main" id="{52ACA007-E556-872A-2E4C-CB4759E6FD21}"/>
              </a:ext>
            </a:extLst>
          </p:cNvPr>
          <p:cNvSpPr txBox="1"/>
          <p:nvPr/>
        </p:nvSpPr>
        <p:spPr>
          <a:xfrm>
            <a:off x="8286998" y="1500619"/>
            <a:ext cx="3515096" cy="2862322"/>
          </a:xfrm>
          <a:prstGeom prst="rect">
            <a:avLst/>
          </a:prstGeom>
          <a:noFill/>
        </p:spPr>
        <p:txBody>
          <a:bodyPr wrap="square" rtlCol="0">
            <a:spAutoFit/>
          </a:bodyPr>
          <a:lstStyle/>
          <a:p>
            <a:pPr marL="285750" indent="-285750">
              <a:buFont typeface="Wingdings" pitchFamily="2" charset="2"/>
              <a:buChar char="q"/>
            </a:pPr>
            <a:r>
              <a:rPr lang="en-IN" b="1" dirty="0"/>
              <a:t>Rock, Metal, and Alternative &amp; Punk</a:t>
            </a:r>
            <a:r>
              <a:rPr lang="en-IN" dirty="0"/>
              <a:t> are the top-selling genres globally.</a:t>
            </a:r>
          </a:p>
          <a:p>
            <a:pPr marL="285750" indent="-285750">
              <a:buFont typeface="Wingdings" pitchFamily="2" charset="2"/>
              <a:buChar char="q"/>
            </a:pPr>
            <a:r>
              <a:rPr lang="en-IN" b="1" dirty="0"/>
              <a:t>Rock leads sales</a:t>
            </a:r>
            <a:r>
              <a:rPr lang="en-IN" dirty="0"/>
              <a:t> across both the USA and international markets.</a:t>
            </a:r>
          </a:p>
          <a:p>
            <a:pPr marL="285750" indent="-285750">
              <a:buFont typeface="Wingdings" pitchFamily="2" charset="2"/>
              <a:buChar char="q"/>
            </a:pPr>
            <a:r>
              <a:rPr lang="en-IN" b="1" dirty="0"/>
              <a:t>Latin, Jazz, R&amp;B/Soul, and Blues</a:t>
            </a:r>
            <a:r>
              <a:rPr lang="en-IN" dirty="0"/>
              <a:t> show strong global demand.</a:t>
            </a:r>
          </a:p>
          <a:p>
            <a:endParaRPr lang="en-US" dirty="0"/>
          </a:p>
        </p:txBody>
      </p:sp>
    </p:spTree>
    <p:extLst>
      <p:ext uri="{BB962C8B-B14F-4D97-AF65-F5344CB8AC3E}">
        <p14:creationId xmlns:p14="http://schemas.microsoft.com/office/powerpoint/2010/main" val="3804222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1E15-E5FE-78E5-6D4B-8CD2B5231990}"/>
              </a:ext>
            </a:extLst>
          </p:cNvPr>
          <p:cNvSpPr>
            <a:spLocks noGrp="1"/>
          </p:cNvSpPr>
          <p:nvPr>
            <p:ph type="title"/>
          </p:nvPr>
        </p:nvSpPr>
        <p:spPr>
          <a:xfrm>
            <a:off x="3679371" y="388877"/>
            <a:ext cx="4833257" cy="881784"/>
          </a:xfrm>
        </p:spPr>
        <p:txBody>
          <a:bodyPr>
            <a:normAutofit/>
          </a:bodyPr>
          <a:lstStyle/>
          <a:p>
            <a:r>
              <a:rPr lang="en-US" sz="2400" b="1" u="sng" dirty="0">
                <a:solidFill>
                  <a:schemeClr val="accent2"/>
                </a:solidFill>
              </a:rPr>
              <a:t>Percentage Contribution Per Genre</a:t>
            </a:r>
          </a:p>
        </p:txBody>
      </p:sp>
      <p:pic>
        <p:nvPicPr>
          <p:cNvPr id="5" name="Content Placeholder 4" descr="A graph with numbers and a bar&#10;&#10;AI-generated content may be incorrect.">
            <a:extLst>
              <a:ext uri="{FF2B5EF4-FFF2-40B4-BE49-F238E27FC236}">
                <a16:creationId xmlns:a16="http://schemas.microsoft.com/office/drawing/2014/main" id="{A4BCAD46-954C-0863-FDD6-2704E335F000}"/>
              </a:ext>
            </a:extLst>
          </p:cNvPr>
          <p:cNvPicPr>
            <a:picLocks noGrp="1" noChangeAspect="1"/>
          </p:cNvPicPr>
          <p:nvPr>
            <p:ph idx="1"/>
          </p:nvPr>
        </p:nvPicPr>
        <p:blipFill>
          <a:blip r:embed="rId2"/>
          <a:stretch>
            <a:fillRect/>
          </a:stretch>
        </p:blipFill>
        <p:spPr>
          <a:xfrm>
            <a:off x="0" y="1432377"/>
            <a:ext cx="7691340" cy="4098089"/>
          </a:xfrm>
        </p:spPr>
      </p:pic>
      <p:sp>
        <p:nvSpPr>
          <p:cNvPr id="7" name="TextBox 6">
            <a:extLst>
              <a:ext uri="{FF2B5EF4-FFF2-40B4-BE49-F238E27FC236}">
                <a16:creationId xmlns:a16="http://schemas.microsoft.com/office/drawing/2014/main" id="{B6C56824-F042-49D3-27F6-C8FCCAC0FC72}"/>
              </a:ext>
            </a:extLst>
          </p:cNvPr>
          <p:cNvSpPr txBox="1"/>
          <p:nvPr/>
        </p:nvSpPr>
        <p:spPr>
          <a:xfrm>
            <a:off x="8512628" y="1672265"/>
            <a:ext cx="3398323" cy="3693319"/>
          </a:xfrm>
          <a:prstGeom prst="rect">
            <a:avLst/>
          </a:prstGeom>
          <a:noFill/>
        </p:spPr>
        <p:txBody>
          <a:bodyPr wrap="square" rtlCol="0">
            <a:spAutoFit/>
          </a:bodyPr>
          <a:lstStyle/>
          <a:p>
            <a:r>
              <a:rPr lang="en-US" sz="1600" b="1" i="1" u="sng" dirty="0">
                <a:ea typeface="Lato" panose="020F0502020204030203" pitchFamily="34" charset="0"/>
                <a:cs typeface="Lato" panose="020F0502020204030203" pitchFamily="34" charset="0"/>
              </a:rPr>
              <a:t>Calculate The Percentage Of Total Sales Contributed By each Genre In The USA </a:t>
            </a:r>
          </a:p>
          <a:p>
            <a:endParaRPr lang="en-US" b="1" dirty="0">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en-US" dirty="0">
                <a:ea typeface="Lato" panose="020F0502020204030203" pitchFamily="34" charset="0"/>
                <a:cs typeface="Lato" panose="020F0502020204030203" pitchFamily="34" charset="0"/>
              </a:rPr>
              <a:t>It shows that Alternative genre is contributing most to the Sales generated in the USA. </a:t>
            </a:r>
          </a:p>
          <a:p>
            <a:pPr marL="285750" indent="-285750">
              <a:buFont typeface="Wingdings" panose="05000000000000000000" pitchFamily="2" charset="2"/>
              <a:buChar char="q"/>
            </a:pPr>
            <a:endParaRPr lang="en-US" dirty="0">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en-US" dirty="0">
                <a:ea typeface="Lato" panose="020F0502020204030203" pitchFamily="34" charset="0"/>
                <a:cs typeface="Lato" panose="020F0502020204030203" pitchFamily="34" charset="0"/>
              </a:rPr>
              <a:t>The 2</a:t>
            </a:r>
            <a:r>
              <a:rPr lang="en-US" baseline="30000" dirty="0">
                <a:ea typeface="Lato" panose="020F0502020204030203" pitchFamily="34" charset="0"/>
                <a:cs typeface="Lato" panose="020F0502020204030203" pitchFamily="34" charset="0"/>
              </a:rPr>
              <a:t>nd</a:t>
            </a:r>
            <a:r>
              <a:rPr lang="en-US" dirty="0">
                <a:ea typeface="Lato" panose="020F0502020204030203" pitchFamily="34" charset="0"/>
                <a:cs typeface="Lato" panose="020F0502020204030203" pitchFamily="34" charset="0"/>
              </a:rPr>
              <a:t> and 3</a:t>
            </a:r>
            <a:r>
              <a:rPr lang="en-US" baseline="30000" dirty="0">
                <a:ea typeface="Lato" panose="020F0502020204030203" pitchFamily="34" charset="0"/>
                <a:cs typeface="Lato" panose="020F0502020204030203" pitchFamily="34" charset="0"/>
              </a:rPr>
              <a:t>rd</a:t>
            </a:r>
            <a:r>
              <a:rPr lang="en-US" dirty="0">
                <a:ea typeface="Lato" panose="020F0502020204030203" pitchFamily="34" charset="0"/>
                <a:cs typeface="Lato" panose="020F0502020204030203" pitchFamily="34" charset="0"/>
              </a:rPr>
              <a:t> most selling genres are Rock, Punk and Blues. </a:t>
            </a:r>
          </a:p>
          <a:p>
            <a:endParaRPr lang="en-US" dirty="0"/>
          </a:p>
        </p:txBody>
      </p:sp>
    </p:spTree>
    <p:extLst>
      <p:ext uri="{BB962C8B-B14F-4D97-AF65-F5344CB8AC3E}">
        <p14:creationId xmlns:p14="http://schemas.microsoft.com/office/powerpoint/2010/main" val="166800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134C-BEBF-CC7B-7E51-63B05C791A5C}"/>
              </a:ext>
            </a:extLst>
          </p:cNvPr>
          <p:cNvSpPr>
            <a:spLocks noGrp="1"/>
          </p:cNvSpPr>
          <p:nvPr>
            <p:ph type="title"/>
          </p:nvPr>
        </p:nvSpPr>
        <p:spPr>
          <a:xfrm>
            <a:off x="3862945" y="47160"/>
            <a:ext cx="7411192" cy="751156"/>
          </a:xfrm>
        </p:spPr>
        <p:txBody>
          <a:bodyPr>
            <a:normAutofit/>
          </a:bodyPr>
          <a:lstStyle/>
          <a:p>
            <a:r>
              <a:rPr lang="en-US" sz="2400" b="1" u="sng" dirty="0">
                <a:solidFill>
                  <a:schemeClr val="accent2"/>
                </a:solidFill>
              </a:rPr>
              <a:t>Customer Purchasing Behavior</a:t>
            </a:r>
          </a:p>
        </p:txBody>
      </p:sp>
      <p:sp>
        <p:nvSpPr>
          <p:cNvPr id="6" name="TextBox 5">
            <a:extLst>
              <a:ext uri="{FF2B5EF4-FFF2-40B4-BE49-F238E27FC236}">
                <a16:creationId xmlns:a16="http://schemas.microsoft.com/office/drawing/2014/main" id="{E3163BC4-6BEB-16DC-45BD-0837E93F1F28}"/>
              </a:ext>
            </a:extLst>
          </p:cNvPr>
          <p:cNvSpPr txBox="1"/>
          <p:nvPr/>
        </p:nvSpPr>
        <p:spPr>
          <a:xfrm>
            <a:off x="0" y="589301"/>
            <a:ext cx="4510217" cy="369332"/>
          </a:xfrm>
          <a:prstGeom prst="rect">
            <a:avLst/>
          </a:prstGeom>
          <a:noFill/>
        </p:spPr>
        <p:txBody>
          <a:bodyPr wrap="square" rtlCol="0">
            <a:spAutoFit/>
          </a:bodyPr>
          <a:lstStyle/>
          <a:p>
            <a:pPr marL="285750" indent="-285750">
              <a:buFont typeface="Wingdings" pitchFamily="2" charset="2"/>
              <a:buChar char="Ø"/>
            </a:pPr>
            <a:r>
              <a:rPr lang="en-US" i="1" dirty="0"/>
              <a:t>Customer Purchase Frequency Yearly</a:t>
            </a:r>
          </a:p>
        </p:txBody>
      </p:sp>
      <p:pic>
        <p:nvPicPr>
          <p:cNvPr id="11" name="Content Placeholder 10" descr="A graph of different colored lines&#10;&#10;AI-generated content may be incorrect.">
            <a:extLst>
              <a:ext uri="{FF2B5EF4-FFF2-40B4-BE49-F238E27FC236}">
                <a16:creationId xmlns:a16="http://schemas.microsoft.com/office/drawing/2014/main" id="{077F2C69-5B7E-4C15-C916-1A3A426228D6}"/>
              </a:ext>
            </a:extLst>
          </p:cNvPr>
          <p:cNvPicPr>
            <a:picLocks noGrp="1" noChangeAspect="1"/>
          </p:cNvPicPr>
          <p:nvPr>
            <p:ph idx="1"/>
          </p:nvPr>
        </p:nvPicPr>
        <p:blipFill>
          <a:blip r:embed="rId2"/>
          <a:stretch>
            <a:fillRect/>
          </a:stretch>
        </p:blipFill>
        <p:spPr>
          <a:xfrm>
            <a:off x="57397" y="958632"/>
            <a:ext cx="11792198" cy="4318436"/>
          </a:xfrm>
        </p:spPr>
      </p:pic>
      <p:sp>
        <p:nvSpPr>
          <p:cNvPr id="14" name="TextBox 13">
            <a:extLst>
              <a:ext uri="{FF2B5EF4-FFF2-40B4-BE49-F238E27FC236}">
                <a16:creationId xmlns:a16="http://schemas.microsoft.com/office/drawing/2014/main" id="{2EFFAAB8-DC6C-4C03-0B22-E4B490DB0849}"/>
              </a:ext>
            </a:extLst>
          </p:cNvPr>
          <p:cNvSpPr txBox="1"/>
          <p:nvPr/>
        </p:nvSpPr>
        <p:spPr>
          <a:xfrm>
            <a:off x="199900" y="5299202"/>
            <a:ext cx="11792198" cy="1200329"/>
          </a:xfrm>
          <a:prstGeom prst="rect">
            <a:avLst/>
          </a:prstGeom>
          <a:noFill/>
        </p:spPr>
        <p:txBody>
          <a:bodyPr wrap="square" rtlCol="0">
            <a:spAutoFit/>
          </a:bodyPr>
          <a:lstStyle/>
          <a:p>
            <a:pPr marL="285750" indent="-285750">
              <a:buFont typeface="Wingdings" pitchFamily="2" charset="2"/>
              <a:buChar char="q"/>
            </a:pPr>
            <a:r>
              <a:rPr lang="en-IN" b="1" dirty="0"/>
              <a:t>František </a:t>
            </a:r>
            <a:r>
              <a:rPr lang="en-IN" b="1" dirty="0" err="1"/>
              <a:t>Wichterlová</a:t>
            </a:r>
            <a:r>
              <a:rPr lang="en-IN" dirty="0"/>
              <a:t> shows strong growth in purchases over time, indicating rising engagement.</a:t>
            </a:r>
          </a:p>
          <a:p>
            <a:pPr marL="285750" indent="-285750">
              <a:buFont typeface="Wingdings" pitchFamily="2" charset="2"/>
              <a:buChar char="q"/>
            </a:pPr>
            <a:r>
              <a:rPr lang="en-IN" dirty="0"/>
              <a:t>Some customers exhibit </a:t>
            </a:r>
            <a:r>
              <a:rPr lang="en-IN" b="1" dirty="0"/>
              <a:t>irregular buying </a:t>
            </a:r>
            <a:r>
              <a:rPr lang="en-IN" b="1" dirty="0" err="1"/>
              <a:t>behavior</a:t>
            </a:r>
            <a:r>
              <a:rPr lang="en-IN" dirty="0"/>
              <a:t>, while others maintain </a:t>
            </a:r>
            <a:r>
              <a:rPr lang="en-IN" b="1" dirty="0"/>
              <a:t>stable purchase patterns</a:t>
            </a:r>
            <a:r>
              <a:rPr lang="en-IN" dirty="0"/>
              <a:t>.</a:t>
            </a:r>
          </a:p>
          <a:p>
            <a:pPr marL="285750" indent="-285750">
              <a:buFont typeface="Wingdings" pitchFamily="2" charset="2"/>
              <a:buChar char="q"/>
            </a:pPr>
            <a:r>
              <a:rPr lang="en-IN" b="1" dirty="0"/>
              <a:t>2020 shows mixed trends</a:t>
            </a:r>
            <a:r>
              <a:rPr lang="en-IN" dirty="0"/>
              <a:t>, with both increases and declines in customer activity.</a:t>
            </a:r>
          </a:p>
          <a:p>
            <a:pPr marL="285750" indent="-285750">
              <a:buFont typeface="Wingdings" pitchFamily="2" charset="2"/>
              <a:buChar char="q"/>
            </a:pPr>
            <a:r>
              <a:rPr lang="en-IN" b="1" dirty="0"/>
              <a:t>High-engagement spikes</a:t>
            </a:r>
            <a:r>
              <a:rPr lang="en-IN" dirty="0"/>
              <a:t> are visible for individual customers in specific years.</a:t>
            </a:r>
            <a:endParaRPr lang="en-US" dirty="0"/>
          </a:p>
        </p:txBody>
      </p:sp>
    </p:spTree>
    <p:extLst>
      <p:ext uri="{BB962C8B-B14F-4D97-AF65-F5344CB8AC3E}">
        <p14:creationId xmlns:p14="http://schemas.microsoft.com/office/powerpoint/2010/main" val="3576683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A31F-FA09-D684-9AE5-8C0991C2F295}"/>
              </a:ext>
            </a:extLst>
          </p:cNvPr>
          <p:cNvSpPr>
            <a:spLocks noGrp="1"/>
          </p:cNvSpPr>
          <p:nvPr>
            <p:ph type="title"/>
          </p:nvPr>
        </p:nvSpPr>
        <p:spPr>
          <a:xfrm>
            <a:off x="0" y="-158962"/>
            <a:ext cx="5684108" cy="829276"/>
          </a:xfrm>
        </p:spPr>
        <p:txBody>
          <a:bodyPr>
            <a:normAutofit/>
          </a:bodyPr>
          <a:lstStyle/>
          <a:p>
            <a:pPr marL="285750" indent="-285750">
              <a:buFont typeface="Wingdings" pitchFamily="2" charset="2"/>
              <a:buChar char="Ø"/>
            </a:pPr>
            <a:r>
              <a:rPr lang="en-US" sz="1800" dirty="0">
                <a:latin typeface="+mn-lt"/>
              </a:rPr>
              <a:t>Customer Average Order Value</a:t>
            </a:r>
          </a:p>
        </p:txBody>
      </p:sp>
      <p:pic>
        <p:nvPicPr>
          <p:cNvPr id="5" name="Content Placeholder 4" descr="A graph of numbers and letters&#10;&#10;AI-generated content may be incorrect.">
            <a:extLst>
              <a:ext uri="{FF2B5EF4-FFF2-40B4-BE49-F238E27FC236}">
                <a16:creationId xmlns:a16="http://schemas.microsoft.com/office/drawing/2014/main" id="{23EAA011-71A9-E0A0-39A4-9CD70172DAC5}"/>
              </a:ext>
            </a:extLst>
          </p:cNvPr>
          <p:cNvPicPr>
            <a:picLocks noGrp="1" noChangeAspect="1"/>
          </p:cNvPicPr>
          <p:nvPr>
            <p:ph idx="1"/>
          </p:nvPr>
        </p:nvPicPr>
        <p:blipFill>
          <a:blip r:embed="rId3"/>
          <a:stretch>
            <a:fillRect/>
          </a:stretch>
        </p:blipFill>
        <p:spPr>
          <a:xfrm>
            <a:off x="205237" y="670314"/>
            <a:ext cx="11354013" cy="4416553"/>
          </a:xfrm>
        </p:spPr>
      </p:pic>
      <p:sp>
        <p:nvSpPr>
          <p:cNvPr id="6" name="TextBox 5">
            <a:extLst>
              <a:ext uri="{FF2B5EF4-FFF2-40B4-BE49-F238E27FC236}">
                <a16:creationId xmlns:a16="http://schemas.microsoft.com/office/drawing/2014/main" id="{C2BBF645-43BC-27D8-BE0C-8C7D96B0BAA5}"/>
              </a:ext>
            </a:extLst>
          </p:cNvPr>
          <p:cNvSpPr txBox="1"/>
          <p:nvPr/>
        </p:nvSpPr>
        <p:spPr>
          <a:xfrm>
            <a:off x="213756" y="5379522"/>
            <a:ext cx="11863449" cy="1200329"/>
          </a:xfrm>
          <a:prstGeom prst="rect">
            <a:avLst/>
          </a:prstGeom>
          <a:noFill/>
        </p:spPr>
        <p:txBody>
          <a:bodyPr wrap="square" rtlCol="0">
            <a:spAutoFit/>
          </a:bodyPr>
          <a:lstStyle/>
          <a:p>
            <a:pPr marL="285750" indent="-285750">
              <a:buFont typeface="Wingdings" pitchFamily="2" charset="2"/>
              <a:buChar char="q"/>
            </a:pPr>
            <a:r>
              <a:rPr lang="en-IN" b="1" dirty="0"/>
              <a:t>François Tremblay</a:t>
            </a:r>
            <a:r>
              <a:rPr lang="en-IN" dirty="0"/>
              <a:t> has the highest average order value, indicating premium spending </a:t>
            </a:r>
            <a:r>
              <a:rPr lang="en-IN" dirty="0" err="1"/>
              <a:t>behavior</a:t>
            </a:r>
            <a:r>
              <a:rPr lang="en-IN" dirty="0"/>
              <a:t>.</a:t>
            </a:r>
          </a:p>
          <a:p>
            <a:pPr marL="285750" indent="-285750">
              <a:buFont typeface="Wingdings" pitchFamily="2" charset="2"/>
              <a:buChar char="q"/>
            </a:pPr>
            <a:r>
              <a:rPr lang="en-IN" dirty="0"/>
              <a:t>Most customers spend </a:t>
            </a:r>
            <a:r>
              <a:rPr lang="en-IN" b="1" dirty="0"/>
              <a:t>$7–$9 per order</a:t>
            </a:r>
            <a:r>
              <a:rPr lang="en-IN" dirty="0"/>
              <a:t>, representing the typical purchase pattern.</a:t>
            </a:r>
          </a:p>
          <a:p>
            <a:pPr marL="285750" indent="-285750">
              <a:buFont typeface="Wingdings" pitchFamily="2" charset="2"/>
              <a:buChar char="q"/>
            </a:pPr>
            <a:r>
              <a:rPr lang="en-IN" dirty="0"/>
              <a:t>A few customers show </a:t>
            </a:r>
            <a:r>
              <a:rPr lang="en-IN" b="1" dirty="0"/>
              <a:t>lower average spend</a:t>
            </a:r>
            <a:r>
              <a:rPr lang="en-IN" dirty="0"/>
              <a:t>, reflecting smaller or selective purchases.</a:t>
            </a:r>
          </a:p>
          <a:p>
            <a:pPr marL="285750" indent="-285750">
              <a:buFont typeface="Wingdings" pitchFamily="2" charset="2"/>
              <a:buChar char="q"/>
            </a:pPr>
            <a:r>
              <a:rPr lang="en-IN" b="1" dirty="0"/>
              <a:t>Above-average buyers</a:t>
            </a:r>
            <a:r>
              <a:rPr lang="en-IN" dirty="0"/>
              <a:t> maintain consistently higher per-order spending.</a:t>
            </a:r>
            <a:endParaRPr lang="en-US" dirty="0"/>
          </a:p>
        </p:txBody>
      </p:sp>
    </p:spTree>
    <p:extLst>
      <p:ext uri="{BB962C8B-B14F-4D97-AF65-F5344CB8AC3E}">
        <p14:creationId xmlns:p14="http://schemas.microsoft.com/office/powerpoint/2010/main" val="1498753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929C-CA23-62DC-E41C-57990A83251B}"/>
              </a:ext>
            </a:extLst>
          </p:cNvPr>
          <p:cNvSpPr>
            <a:spLocks noGrp="1"/>
          </p:cNvSpPr>
          <p:nvPr>
            <p:ph type="title"/>
          </p:nvPr>
        </p:nvSpPr>
        <p:spPr>
          <a:xfrm>
            <a:off x="3906716" y="312131"/>
            <a:ext cx="4378568" cy="737811"/>
          </a:xfrm>
        </p:spPr>
        <p:txBody>
          <a:bodyPr>
            <a:normAutofit/>
          </a:bodyPr>
          <a:lstStyle/>
          <a:p>
            <a:r>
              <a:rPr lang="en-US" sz="2400" b="1" u="sng" dirty="0">
                <a:solidFill>
                  <a:schemeClr val="accent2"/>
                </a:solidFill>
              </a:rPr>
              <a:t>Customer Purchase </a:t>
            </a:r>
            <a:r>
              <a:rPr lang="en-US" sz="2400" b="1" u="sng" dirty="0" err="1">
                <a:solidFill>
                  <a:schemeClr val="accent2"/>
                </a:solidFill>
              </a:rPr>
              <a:t>Behaviour</a:t>
            </a:r>
            <a:endParaRPr lang="en-US" sz="2400" b="1" u="sng" dirty="0">
              <a:solidFill>
                <a:schemeClr val="accent2"/>
              </a:solidFill>
            </a:endParaRPr>
          </a:p>
        </p:txBody>
      </p:sp>
      <p:pic>
        <p:nvPicPr>
          <p:cNvPr id="5" name="Content Placeholder 4" descr="A graph with numbers and a bar&#10;&#10;AI-generated content may be incorrect.">
            <a:extLst>
              <a:ext uri="{FF2B5EF4-FFF2-40B4-BE49-F238E27FC236}">
                <a16:creationId xmlns:a16="http://schemas.microsoft.com/office/drawing/2014/main" id="{17D11B35-A025-D049-300E-4EF787B3A478}"/>
              </a:ext>
            </a:extLst>
          </p:cNvPr>
          <p:cNvPicPr>
            <a:picLocks noGrp="1" noChangeAspect="1"/>
          </p:cNvPicPr>
          <p:nvPr>
            <p:ph idx="1"/>
          </p:nvPr>
        </p:nvPicPr>
        <p:blipFill>
          <a:blip r:embed="rId2"/>
          <a:stretch>
            <a:fillRect/>
          </a:stretch>
        </p:blipFill>
        <p:spPr>
          <a:xfrm>
            <a:off x="75415" y="1366453"/>
            <a:ext cx="8139999" cy="3865423"/>
          </a:xfrm>
        </p:spPr>
      </p:pic>
      <p:sp>
        <p:nvSpPr>
          <p:cNvPr id="6" name="TextBox 5">
            <a:extLst>
              <a:ext uri="{FF2B5EF4-FFF2-40B4-BE49-F238E27FC236}">
                <a16:creationId xmlns:a16="http://schemas.microsoft.com/office/drawing/2014/main" id="{28AB1048-6F31-867F-7EEF-088D15B154BA}"/>
              </a:ext>
            </a:extLst>
          </p:cNvPr>
          <p:cNvSpPr txBox="1"/>
          <p:nvPr/>
        </p:nvSpPr>
        <p:spPr>
          <a:xfrm>
            <a:off x="8215414" y="1366453"/>
            <a:ext cx="3879176" cy="4832092"/>
          </a:xfrm>
          <a:prstGeom prst="rect">
            <a:avLst/>
          </a:prstGeom>
          <a:noFill/>
        </p:spPr>
        <p:txBody>
          <a:bodyPr wrap="square" rtlCol="0">
            <a:spAutoFit/>
          </a:bodyPr>
          <a:lstStyle/>
          <a:p>
            <a:r>
              <a:rPr lang="en-US" sz="1400" b="1" i="1" u="sng" strike="noStrike" dirty="0">
                <a:effectLst/>
                <a:ea typeface="Lato" panose="020F0502020204030203" pitchFamily="34" charset="0"/>
                <a:cs typeface="Lato" panose="020F0502020204030203" pitchFamily="34" charset="0"/>
              </a:rPr>
              <a:t>Customer Purchasing Behavior Analysis</a:t>
            </a:r>
            <a:r>
              <a:rPr lang="en-US" sz="1400" b="1" i="1" strike="noStrike" dirty="0">
                <a:effectLst/>
                <a:ea typeface="Lato" panose="020F0502020204030203" pitchFamily="34" charset="0"/>
                <a:cs typeface="Lato" panose="020F0502020204030203" pitchFamily="34" charset="0"/>
              </a:rPr>
              <a:t> </a:t>
            </a:r>
            <a:endParaRPr lang="en-US" sz="1400" b="1" i="1" dirty="0">
              <a:ea typeface="Lato" panose="020F0502020204030203" pitchFamily="34" charset="0"/>
              <a:cs typeface="Lato" panose="020F0502020204030203" pitchFamily="34" charset="0"/>
            </a:endParaRPr>
          </a:p>
          <a:p>
            <a:endParaRPr lang="en-US" sz="1400" b="1" dirty="0">
              <a:solidFill>
                <a:schemeClr val="accent3"/>
              </a:solidFill>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en-US" sz="1400" b="1" dirty="0">
                <a:ea typeface="Lato" panose="020F0502020204030203" pitchFamily="34" charset="0"/>
                <a:cs typeface="Lato" panose="020F0502020204030203" pitchFamily="34" charset="0"/>
              </a:rPr>
              <a:t>Long-term customers</a:t>
            </a:r>
            <a:r>
              <a:rPr lang="en-US" sz="1400" dirty="0">
                <a:ea typeface="Lato" panose="020F0502020204030203" pitchFamily="34" charset="0"/>
                <a:cs typeface="Lato" panose="020F0502020204030203" pitchFamily="34" charset="0"/>
              </a:rPr>
              <a:t> make far more purchases (583) and contribute the majority of total spending. Their </a:t>
            </a:r>
            <a:r>
              <a:rPr lang="en-US" sz="1400" b="1" dirty="0">
                <a:ea typeface="Lato" panose="020F0502020204030203" pitchFamily="34" charset="0"/>
                <a:cs typeface="Lato" panose="020F0502020204030203" pitchFamily="34" charset="0"/>
              </a:rPr>
              <a:t>average spending amount (539)</a:t>
            </a:r>
            <a:r>
              <a:rPr lang="en-US" sz="1400" dirty="0">
                <a:ea typeface="Lato" panose="020F0502020204030203" pitchFamily="34" charset="0"/>
                <a:cs typeface="Lato" panose="020F0502020204030203" pitchFamily="34" charset="0"/>
              </a:rPr>
              <a:t> is much higher compared to new customers. </a:t>
            </a:r>
          </a:p>
          <a:p>
            <a:pPr marL="285750" indent="-285750">
              <a:buFont typeface="Wingdings" panose="05000000000000000000" pitchFamily="2" charset="2"/>
              <a:buChar char="q"/>
            </a:pPr>
            <a:endParaRPr lang="en-US" sz="1400" b="1" dirty="0">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en-US" sz="1400" b="1" dirty="0">
                <a:ea typeface="Lato" panose="020F0502020204030203" pitchFamily="34" charset="0"/>
                <a:cs typeface="Lato" panose="020F0502020204030203" pitchFamily="34" charset="0"/>
              </a:rPr>
              <a:t>New customers</a:t>
            </a:r>
            <a:r>
              <a:rPr lang="en-US" sz="1400" dirty="0">
                <a:ea typeface="Lato" panose="020F0502020204030203" pitchFamily="34" charset="0"/>
                <a:cs typeface="Lato" panose="020F0502020204030203" pitchFamily="34" charset="0"/>
              </a:rPr>
              <a:t> show very low purchase frequency and basket size, meaning most of them churn quickly.</a:t>
            </a:r>
          </a:p>
          <a:p>
            <a:pPr marL="285750" indent="-285750">
              <a:buFont typeface="Wingdings" panose="05000000000000000000" pitchFamily="2" charset="2"/>
              <a:buChar char="q"/>
            </a:pPr>
            <a:endParaRPr lang="en-US" sz="1400" b="1" dirty="0">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en-US" sz="1400" dirty="0">
                <a:ea typeface="Lato" panose="020F0502020204030203" pitchFamily="34" charset="0"/>
                <a:cs typeface="Lato" panose="020F0502020204030203" pitchFamily="34" charset="0"/>
              </a:rPr>
              <a:t>The company’s growth depends on </a:t>
            </a:r>
            <a:r>
              <a:rPr lang="en-US" sz="1400" b="1" dirty="0">
                <a:ea typeface="Lato" panose="020F0502020204030203" pitchFamily="34" charset="0"/>
                <a:cs typeface="Lato" panose="020F0502020204030203" pitchFamily="34" charset="0"/>
              </a:rPr>
              <a:t>retaining long-term customers</a:t>
            </a:r>
            <a:r>
              <a:rPr lang="en-US" sz="1400" dirty="0">
                <a:ea typeface="Lato" panose="020F0502020204030203" pitchFamily="34" charset="0"/>
                <a:cs typeface="Lato" panose="020F0502020204030203" pitchFamily="34" charset="0"/>
              </a:rPr>
              <a:t> and converting new buyers into repeat customers. </a:t>
            </a:r>
          </a:p>
          <a:p>
            <a:pPr marL="285750" indent="-285750">
              <a:buFont typeface="Wingdings" panose="05000000000000000000" pitchFamily="2" charset="2"/>
              <a:buChar char="q"/>
            </a:pPr>
            <a:endParaRPr lang="en-US" sz="1400" b="1" dirty="0">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en-US" sz="1400" dirty="0">
                <a:ea typeface="Lato" panose="020F0502020204030203" pitchFamily="34" charset="0"/>
                <a:cs typeface="Lato" panose="020F0502020204030203" pitchFamily="34" charset="0"/>
              </a:rPr>
              <a:t>Most revenue comes from long-term customers. New customers drop off fast, which increases churn. If we improve engagement and offer better deals for new buyers, we can convert them into loyal customers.</a:t>
            </a:r>
            <a:endParaRPr lang="en-US" sz="1400" b="1" dirty="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60514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C0F9-8749-4DD3-3F80-6059BD71A360}"/>
              </a:ext>
            </a:extLst>
          </p:cNvPr>
          <p:cNvSpPr>
            <a:spLocks noGrp="1"/>
          </p:cNvSpPr>
          <p:nvPr>
            <p:ph type="title"/>
          </p:nvPr>
        </p:nvSpPr>
        <p:spPr>
          <a:xfrm>
            <a:off x="4498156" y="269711"/>
            <a:ext cx="3195687" cy="822652"/>
          </a:xfrm>
        </p:spPr>
        <p:txBody>
          <a:bodyPr>
            <a:normAutofit/>
          </a:bodyPr>
          <a:lstStyle/>
          <a:p>
            <a:r>
              <a:rPr lang="en-US" sz="2400" b="1" u="sng" dirty="0">
                <a:solidFill>
                  <a:schemeClr val="accent2"/>
                </a:solidFill>
              </a:rPr>
              <a:t>Churn Rate by Region</a:t>
            </a:r>
          </a:p>
        </p:txBody>
      </p:sp>
      <p:pic>
        <p:nvPicPr>
          <p:cNvPr id="5" name="Content Placeholder 4" descr="A graph with a red line&#10;&#10;AI-generated content may be incorrect.">
            <a:extLst>
              <a:ext uri="{FF2B5EF4-FFF2-40B4-BE49-F238E27FC236}">
                <a16:creationId xmlns:a16="http://schemas.microsoft.com/office/drawing/2014/main" id="{6B55C1C1-6E93-B453-DC25-E715EB312303}"/>
              </a:ext>
            </a:extLst>
          </p:cNvPr>
          <p:cNvPicPr>
            <a:picLocks noGrp="1" noChangeAspect="1"/>
          </p:cNvPicPr>
          <p:nvPr>
            <p:ph idx="1"/>
          </p:nvPr>
        </p:nvPicPr>
        <p:blipFill>
          <a:blip r:embed="rId2"/>
          <a:stretch>
            <a:fillRect/>
          </a:stretch>
        </p:blipFill>
        <p:spPr>
          <a:xfrm>
            <a:off x="1" y="1468543"/>
            <a:ext cx="7799862" cy="4168686"/>
          </a:xfrm>
        </p:spPr>
      </p:pic>
      <p:sp>
        <p:nvSpPr>
          <p:cNvPr id="6" name="TextBox 5">
            <a:extLst>
              <a:ext uri="{FF2B5EF4-FFF2-40B4-BE49-F238E27FC236}">
                <a16:creationId xmlns:a16="http://schemas.microsoft.com/office/drawing/2014/main" id="{9E95A0BE-4D1F-7A6D-2E24-39878A2A3C88}"/>
              </a:ext>
            </a:extLst>
          </p:cNvPr>
          <p:cNvSpPr txBox="1"/>
          <p:nvPr/>
        </p:nvSpPr>
        <p:spPr>
          <a:xfrm>
            <a:off x="8069344" y="1593130"/>
            <a:ext cx="3968685" cy="4647426"/>
          </a:xfrm>
          <a:prstGeom prst="rect">
            <a:avLst/>
          </a:prstGeom>
          <a:noFill/>
        </p:spPr>
        <p:txBody>
          <a:bodyPr wrap="square" rtlCol="0">
            <a:spAutoFit/>
          </a:bodyPr>
          <a:lstStyle/>
          <a:p>
            <a:r>
              <a:rPr lang="en-US" sz="1400" b="1" i="1" u="sng" strike="noStrike" dirty="0">
                <a:effectLst/>
                <a:ea typeface="Lato" panose="020F0502020204030203" pitchFamily="34" charset="0"/>
                <a:cs typeface="Lato" panose="020F0502020204030203" pitchFamily="34" charset="0"/>
              </a:rPr>
              <a:t>Regional Market Analysis </a:t>
            </a:r>
            <a:endParaRPr lang="en-US" sz="1400" b="1" i="1" u="sng" dirty="0">
              <a:ea typeface="Lato" panose="020F0502020204030203" pitchFamily="34" charset="0"/>
              <a:cs typeface="Lato" panose="020F0502020204030203" pitchFamily="34" charset="0"/>
            </a:endParaRPr>
          </a:p>
          <a:p>
            <a:endParaRPr lang="en-US" sz="1200" b="1" dirty="0">
              <a:solidFill>
                <a:schemeClr val="accent3"/>
              </a:solidFill>
              <a:ea typeface="Lato" panose="020F0502020204030203" pitchFamily="34" charset="0"/>
              <a:cs typeface="Lato" panose="020F0502020204030203" pitchFamily="34" charset="0"/>
            </a:endParaRPr>
          </a:p>
          <a:p>
            <a:pPr marL="285750" indent="-285750" fontAlgn="base">
              <a:buFont typeface="Wingdings" panose="05000000000000000000" pitchFamily="2" charset="2"/>
              <a:buChar char="q"/>
            </a:pPr>
            <a:r>
              <a:rPr lang="en-US" sz="1200" b="1" dirty="0">
                <a:ea typeface="Lato" panose="020F0502020204030203" pitchFamily="34" charset="0"/>
                <a:cs typeface="Lato" panose="020F0502020204030203" pitchFamily="34" charset="0"/>
              </a:rPr>
              <a:t>USA</a:t>
            </a:r>
            <a:r>
              <a:rPr lang="en-US" sz="1200" dirty="0">
                <a:ea typeface="Lato" panose="020F0502020204030203" pitchFamily="34" charset="0"/>
                <a:cs typeface="Lato" panose="020F0502020204030203" pitchFamily="34" charset="0"/>
              </a:rPr>
              <a:t> has the highest number of customers, orders, and revenue. </a:t>
            </a:r>
            <a:r>
              <a:rPr lang="en-US" sz="1200" b="1" dirty="0">
                <a:ea typeface="Lato" panose="020F0502020204030203" pitchFamily="34" charset="0"/>
                <a:cs typeface="Lato" panose="020F0502020204030203" pitchFamily="34" charset="0"/>
              </a:rPr>
              <a:t>Rock</a:t>
            </a:r>
            <a:r>
              <a:rPr lang="en-US" sz="1200" dirty="0">
                <a:ea typeface="Lato" panose="020F0502020204030203" pitchFamily="34" charset="0"/>
                <a:cs typeface="Lato" panose="020F0502020204030203" pitchFamily="34" charset="0"/>
              </a:rPr>
              <a:t> music’s popularity could be a big reason.</a:t>
            </a:r>
          </a:p>
          <a:p>
            <a:pPr marL="285750" indent="-285750" fontAlgn="base">
              <a:buFont typeface="Wingdings" panose="05000000000000000000" pitchFamily="2" charset="2"/>
              <a:buChar char="q"/>
            </a:pPr>
            <a:r>
              <a:rPr lang="en-US" sz="1200" b="1" dirty="0">
                <a:ea typeface="Lato" panose="020F0502020204030203" pitchFamily="34" charset="0"/>
                <a:cs typeface="Lato" panose="020F0502020204030203" pitchFamily="34" charset="0"/>
              </a:rPr>
              <a:t>Canada</a:t>
            </a:r>
            <a:r>
              <a:rPr lang="en-US" sz="1200" dirty="0">
                <a:ea typeface="Lato" panose="020F0502020204030203" pitchFamily="34" charset="0"/>
                <a:cs typeface="Lato" panose="020F0502020204030203" pitchFamily="34" charset="0"/>
              </a:rPr>
              <a:t> comes second in customers, orders, and revenue. English language and developed economy may explain this.</a:t>
            </a:r>
          </a:p>
          <a:p>
            <a:pPr marL="285750" indent="-285750" fontAlgn="base">
              <a:buFont typeface="Wingdings" panose="05000000000000000000" pitchFamily="2" charset="2"/>
              <a:buChar char="q"/>
            </a:pPr>
            <a:r>
              <a:rPr lang="en-US" sz="1200" b="1" dirty="0">
                <a:ea typeface="Lato" panose="020F0502020204030203" pitchFamily="34" charset="0"/>
                <a:cs typeface="Lato" panose="020F0502020204030203" pitchFamily="34" charset="0"/>
              </a:rPr>
              <a:t>Czech Republic </a:t>
            </a:r>
            <a:r>
              <a:rPr lang="en-US" sz="1200" dirty="0">
                <a:ea typeface="Lato" panose="020F0502020204030203" pitchFamily="34" charset="0"/>
                <a:cs typeface="Lato" panose="020F0502020204030203" pitchFamily="34" charset="0"/>
              </a:rPr>
              <a:t>has the </a:t>
            </a:r>
            <a:r>
              <a:rPr lang="en-US" sz="1200" b="1" dirty="0">
                <a:ea typeface="Lato" panose="020F0502020204030203" pitchFamily="34" charset="0"/>
                <a:cs typeface="Lato" panose="020F0502020204030203" pitchFamily="34" charset="0"/>
              </a:rPr>
              <a:t>highest average order value (9.11) </a:t>
            </a:r>
            <a:r>
              <a:rPr lang="en-US" sz="1200" dirty="0">
                <a:ea typeface="Lato" panose="020F0502020204030203" pitchFamily="34" charset="0"/>
                <a:cs typeface="Lato" panose="020F0502020204030203" pitchFamily="34" charset="0"/>
              </a:rPr>
              <a:t>and </a:t>
            </a:r>
            <a:r>
              <a:rPr lang="en-US" sz="1200" b="1" dirty="0">
                <a:ea typeface="Lato" panose="020F0502020204030203" pitchFamily="34" charset="0"/>
                <a:cs typeface="Lato" panose="020F0502020204030203" pitchFamily="34" charset="0"/>
              </a:rPr>
              <a:t>purchase frequency (15 orders per customer)</a:t>
            </a:r>
            <a:r>
              <a:rPr lang="en-US" sz="1200" dirty="0">
                <a:ea typeface="Lato" panose="020F0502020204030203" pitchFamily="34" charset="0"/>
                <a:cs typeface="Lato" panose="020F0502020204030203" pitchFamily="34" charset="0"/>
              </a:rPr>
              <a:t>. This suggests people there spend more on music.</a:t>
            </a:r>
          </a:p>
          <a:p>
            <a:pPr marL="285750" indent="-285750" fontAlgn="base">
              <a:buFont typeface="Wingdings" panose="05000000000000000000" pitchFamily="2" charset="2"/>
              <a:buChar char="q"/>
            </a:pPr>
            <a:r>
              <a:rPr lang="en-US" sz="1200" dirty="0">
                <a:ea typeface="Lato" panose="020F0502020204030203" pitchFamily="34" charset="0"/>
                <a:cs typeface="Lato" panose="020F0502020204030203" pitchFamily="34" charset="0"/>
              </a:rPr>
              <a:t>Countries like </a:t>
            </a:r>
            <a:r>
              <a:rPr lang="en-US" sz="1200" b="1" dirty="0">
                <a:ea typeface="Lato" panose="020F0502020204030203" pitchFamily="34" charset="0"/>
                <a:cs typeface="Lato" panose="020F0502020204030203" pitchFamily="34" charset="0"/>
              </a:rPr>
              <a:t>Spain, Norway, and Netherlands show a 100% churn rate</a:t>
            </a:r>
            <a:r>
              <a:rPr lang="en-US" sz="1200" dirty="0">
                <a:ea typeface="Lato" panose="020F0502020204030203" pitchFamily="34" charset="0"/>
                <a:cs typeface="Lato" panose="020F0502020204030203" pitchFamily="34" charset="0"/>
              </a:rPr>
              <a:t>, but each has only 1 customer, so this isn’t meaningful.</a:t>
            </a:r>
          </a:p>
          <a:p>
            <a:pPr marL="285750" indent="-285750" fontAlgn="base">
              <a:buFont typeface="Wingdings" panose="05000000000000000000" pitchFamily="2" charset="2"/>
              <a:buChar char="q"/>
            </a:pPr>
            <a:r>
              <a:rPr lang="en-US" sz="1200" dirty="0">
                <a:ea typeface="Lato" panose="020F0502020204030203" pitchFamily="34" charset="0"/>
                <a:cs typeface="Lato" panose="020F0502020204030203" pitchFamily="34" charset="0"/>
              </a:rPr>
              <a:t>Among big markets:</a:t>
            </a:r>
          </a:p>
          <a:p>
            <a:pPr lvl="1" fontAlgn="base"/>
            <a:r>
              <a:rPr lang="en-US" sz="1200" b="1" dirty="0">
                <a:ea typeface="Lato" panose="020F0502020204030203" pitchFamily="34" charset="0"/>
                <a:cs typeface="Lato" panose="020F0502020204030203" pitchFamily="34" charset="0"/>
              </a:rPr>
              <a:t>USA churn rate = 15.38%</a:t>
            </a:r>
            <a:endParaRPr lang="en-US" sz="1200" dirty="0">
              <a:ea typeface="Lato" panose="020F0502020204030203" pitchFamily="34" charset="0"/>
              <a:cs typeface="Lato" panose="020F0502020204030203" pitchFamily="34" charset="0"/>
            </a:endParaRPr>
          </a:p>
          <a:p>
            <a:pPr lvl="1" fontAlgn="base"/>
            <a:r>
              <a:rPr lang="en-US" sz="1200" b="1" dirty="0">
                <a:ea typeface="Lato" panose="020F0502020204030203" pitchFamily="34" charset="0"/>
                <a:cs typeface="Lato" panose="020F0502020204030203" pitchFamily="34" charset="0"/>
              </a:rPr>
              <a:t>Canada churn rate = 12.50%</a:t>
            </a:r>
            <a:endParaRPr lang="en-US" sz="1200" dirty="0">
              <a:ea typeface="Lato" panose="020F0502020204030203" pitchFamily="34" charset="0"/>
              <a:cs typeface="Lato" panose="020F0502020204030203" pitchFamily="34" charset="0"/>
            </a:endParaRPr>
          </a:p>
          <a:p>
            <a:pPr marL="285750" indent="-285750" fontAlgn="base">
              <a:buFont typeface="Wingdings" panose="05000000000000000000" pitchFamily="2" charset="2"/>
              <a:buChar char="q"/>
            </a:pPr>
            <a:r>
              <a:rPr lang="en-US" sz="1200" b="1" dirty="0">
                <a:ea typeface="Lato" panose="020F0502020204030203" pitchFamily="34" charset="0"/>
                <a:cs typeface="Lato" panose="020F0502020204030203" pitchFamily="34" charset="0"/>
              </a:rPr>
              <a:t>Germany</a:t>
            </a:r>
            <a:r>
              <a:rPr lang="en-US" sz="1200" dirty="0">
                <a:ea typeface="Lato" panose="020F0502020204030203" pitchFamily="34" charset="0"/>
                <a:cs typeface="Lato" panose="020F0502020204030203" pitchFamily="34" charset="0"/>
              </a:rPr>
              <a:t> shows a churn rate of </a:t>
            </a:r>
            <a:r>
              <a:rPr lang="en-US" sz="1200" b="1" dirty="0">
                <a:ea typeface="Lato" panose="020F0502020204030203" pitchFamily="34" charset="0"/>
                <a:cs typeface="Lato" panose="020F0502020204030203" pitchFamily="34" charset="0"/>
              </a:rPr>
              <a:t>50%</a:t>
            </a:r>
            <a:r>
              <a:rPr lang="en-US" sz="1200" dirty="0">
                <a:ea typeface="Lato" panose="020F0502020204030203" pitchFamily="34" charset="0"/>
                <a:cs typeface="Lato" panose="020F0502020204030203" pitchFamily="34" charset="0"/>
              </a:rPr>
              <a:t> (2 of 4 customers stopped buying).</a:t>
            </a:r>
          </a:p>
          <a:p>
            <a:pPr marL="285750" indent="-285750">
              <a:buFont typeface="Wingdings" panose="05000000000000000000" pitchFamily="2" charset="2"/>
              <a:buChar char="q"/>
            </a:pPr>
            <a:r>
              <a:rPr lang="en-US" sz="1200" b="1" dirty="0">
                <a:ea typeface="Lato" panose="020F0502020204030203" pitchFamily="34" charset="0"/>
                <a:cs typeface="Lato" panose="020F0502020204030203" pitchFamily="34" charset="0"/>
              </a:rPr>
              <a:t>France and Brazil</a:t>
            </a:r>
            <a:r>
              <a:rPr lang="en-US" sz="1200" dirty="0">
                <a:ea typeface="Lato" panose="020F0502020204030203" pitchFamily="34" charset="0"/>
                <a:cs typeface="Lato" panose="020F0502020204030203" pitchFamily="34" charset="0"/>
              </a:rPr>
              <a:t> each have a churn rate of </a:t>
            </a:r>
            <a:r>
              <a:rPr lang="en-US" sz="1200" b="1" dirty="0">
                <a:ea typeface="Lato" panose="020F0502020204030203" pitchFamily="34" charset="0"/>
                <a:cs typeface="Lato" panose="020F0502020204030203" pitchFamily="34" charset="0"/>
              </a:rPr>
              <a:t>40%</a:t>
            </a:r>
            <a:r>
              <a:rPr lang="en-US" sz="1200" dirty="0">
                <a:ea typeface="Lato" panose="020F0502020204030203" pitchFamily="34" charset="0"/>
                <a:cs typeface="Lato" panose="020F0502020204030203" pitchFamily="34" charset="0"/>
              </a:rPr>
              <a:t> (2 of 5 customers churned). This may be due to less interest in English-language music.</a:t>
            </a:r>
            <a:endParaRPr lang="en-US" sz="1200" b="1" dirty="0">
              <a:ea typeface="Lato" panose="020F0502020204030203" pitchFamily="34" charset="0"/>
              <a:cs typeface="Lato" panose="020F0502020204030203" pitchFamily="34" charset="0"/>
            </a:endParaRPr>
          </a:p>
          <a:p>
            <a:endParaRPr lang="en-US" sz="1600" dirty="0"/>
          </a:p>
        </p:txBody>
      </p:sp>
    </p:spTree>
    <p:extLst>
      <p:ext uri="{BB962C8B-B14F-4D97-AF65-F5344CB8AC3E}">
        <p14:creationId xmlns:p14="http://schemas.microsoft.com/office/powerpoint/2010/main" val="2732284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FDC1-4CD4-1B6C-E831-B0E4CDD70FB3}"/>
              </a:ext>
            </a:extLst>
          </p:cNvPr>
          <p:cNvSpPr>
            <a:spLocks noGrp="1"/>
          </p:cNvSpPr>
          <p:nvPr>
            <p:ph type="title"/>
          </p:nvPr>
        </p:nvSpPr>
        <p:spPr>
          <a:xfrm>
            <a:off x="4440025" y="156589"/>
            <a:ext cx="4835950" cy="766091"/>
          </a:xfrm>
        </p:spPr>
        <p:txBody>
          <a:bodyPr>
            <a:normAutofit/>
          </a:bodyPr>
          <a:lstStyle/>
          <a:p>
            <a:r>
              <a:rPr lang="en-US" sz="2400" b="1" u="sng" dirty="0">
                <a:solidFill>
                  <a:schemeClr val="accent2"/>
                </a:solidFill>
              </a:rPr>
              <a:t>Customer Risk Profiling</a:t>
            </a:r>
          </a:p>
        </p:txBody>
      </p:sp>
      <p:pic>
        <p:nvPicPr>
          <p:cNvPr id="9" name="Content Placeholder 8" descr="A graph of a graph of value&#10;&#10;AI-generated content may be incorrect.">
            <a:extLst>
              <a:ext uri="{FF2B5EF4-FFF2-40B4-BE49-F238E27FC236}">
                <a16:creationId xmlns:a16="http://schemas.microsoft.com/office/drawing/2014/main" id="{87005706-C834-198A-3CCB-6631C98C844B}"/>
              </a:ext>
            </a:extLst>
          </p:cNvPr>
          <p:cNvPicPr>
            <a:picLocks noGrp="1" noChangeAspect="1"/>
          </p:cNvPicPr>
          <p:nvPr>
            <p:ph idx="1"/>
          </p:nvPr>
        </p:nvPicPr>
        <p:blipFill>
          <a:blip r:embed="rId3"/>
          <a:stretch>
            <a:fillRect/>
          </a:stretch>
        </p:blipFill>
        <p:spPr>
          <a:xfrm>
            <a:off x="0" y="1569962"/>
            <a:ext cx="6858000" cy="4064000"/>
          </a:xfrm>
        </p:spPr>
      </p:pic>
      <p:sp>
        <p:nvSpPr>
          <p:cNvPr id="10" name="TextBox 9">
            <a:extLst>
              <a:ext uri="{FF2B5EF4-FFF2-40B4-BE49-F238E27FC236}">
                <a16:creationId xmlns:a16="http://schemas.microsoft.com/office/drawing/2014/main" id="{55883969-4A7C-634E-DE42-C06C7015A5C8}"/>
              </a:ext>
            </a:extLst>
          </p:cNvPr>
          <p:cNvSpPr txBox="1"/>
          <p:nvPr/>
        </p:nvSpPr>
        <p:spPr>
          <a:xfrm>
            <a:off x="7946795" y="1409707"/>
            <a:ext cx="4110087" cy="3570208"/>
          </a:xfrm>
          <a:prstGeom prst="rect">
            <a:avLst/>
          </a:prstGeom>
          <a:noFill/>
        </p:spPr>
        <p:txBody>
          <a:bodyPr wrap="square" rtlCol="0">
            <a:spAutoFit/>
          </a:bodyPr>
          <a:lstStyle/>
          <a:p>
            <a:endParaRPr lang="en-US" sz="1600" b="1" u="sng" dirty="0">
              <a:solidFill>
                <a:schemeClr val="accent3"/>
              </a:solidFill>
              <a:ea typeface="Lato" panose="020F0502020204030203" pitchFamily="34" charset="0"/>
              <a:cs typeface="Lato" panose="020F0502020204030203" pitchFamily="34" charset="0"/>
            </a:endParaRPr>
          </a:p>
          <a:p>
            <a:pPr marL="285750" indent="-285750" fontAlgn="base">
              <a:buFont typeface="Wingdings" panose="05000000000000000000" pitchFamily="2" charset="2"/>
              <a:buChar char="q"/>
            </a:pPr>
            <a:r>
              <a:rPr lang="en-US" sz="1600" dirty="0">
                <a:ea typeface="Lato" panose="020F0502020204030203" pitchFamily="34" charset="0"/>
                <a:cs typeface="Lato" panose="020F0502020204030203" pitchFamily="34" charset="0"/>
              </a:rPr>
              <a:t>Majority of customers are classified as </a:t>
            </a:r>
            <a:r>
              <a:rPr lang="en-US" sz="1600" b="1" dirty="0">
                <a:ea typeface="Lato" panose="020F0502020204030203" pitchFamily="34" charset="0"/>
                <a:cs typeface="Lato" panose="020F0502020204030203" pitchFamily="34" charset="0"/>
              </a:rPr>
              <a:t>High Risk</a:t>
            </a:r>
            <a:r>
              <a:rPr lang="en-US" sz="1600" dirty="0">
                <a:ea typeface="Lato" panose="020F0502020204030203" pitchFamily="34" charset="0"/>
                <a:cs typeface="Lato" panose="020F0502020204030203" pitchFamily="34" charset="0"/>
              </a:rPr>
              <a:t> due to long inactivity periods (most last purchases over 1700 days ago).</a:t>
            </a:r>
            <a:br>
              <a:rPr lang="en-US" sz="1600" dirty="0">
                <a:ea typeface="Lato" panose="020F0502020204030203" pitchFamily="34" charset="0"/>
                <a:cs typeface="Lato" panose="020F0502020204030203" pitchFamily="34" charset="0"/>
              </a:rPr>
            </a:br>
            <a:endParaRPr lang="en-US" sz="1600" dirty="0">
              <a:ea typeface="Lato" panose="020F0502020204030203" pitchFamily="34" charset="0"/>
              <a:cs typeface="Lato" panose="020F0502020204030203" pitchFamily="34" charset="0"/>
            </a:endParaRPr>
          </a:p>
          <a:p>
            <a:pPr marL="285750" indent="-285750" fontAlgn="base">
              <a:buFont typeface="Wingdings" panose="05000000000000000000" pitchFamily="2" charset="2"/>
              <a:buChar char="q"/>
            </a:pPr>
            <a:r>
              <a:rPr lang="en-US" sz="1600" dirty="0">
                <a:ea typeface="Lato" panose="020F0502020204030203" pitchFamily="34" charset="0"/>
                <a:cs typeface="Lato" panose="020F0502020204030203" pitchFamily="34" charset="0"/>
              </a:rPr>
              <a:t>Even customers with frequent orders have </a:t>
            </a:r>
            <a:r>
              <a:rPr lang="en-US" sz="1600" b="1" dirty="0">
                <a:ea typeface="Lato" panose="020F0502020204030203" pitchFamily="34" charset="0"/>
                <a:cs typeface="Lato" panose="020F0502020204030203" pitchFamily="34" charset="0"/>
              </a:rPr>
              <a:t>Low Value</a:t>
            </a:r>
            <a:r>
              <a:rPr lang="en-US" sz="1600" dirty="0">
                <a:ea typeface="Lato" panose="020F0502020204030203" pitchFamily="34" charset="0"/>
                <a:cs typeface="Lato" panose="020F0502020204030203" pitchFamily="34" charset="0"/>
              </a:rPr>
              <a:t>, indicating low spending per order.</a:t>
            </a:r>
            <a:br>
              <a:rPr lang="en-US" sz="1600" dirty="0">
                <a:ea typeface="Lato" panose="020F0502020204030203" pitchFamily="34" charset="0"/>
                <a:cs typeface="Lato" panose="020F0502020204030203" pitchFamily="34" charset="0"/>
              </a:rPr>
            </a:br>
            <a:endParaRPr lang="en-US" sz="1600" dirty="0">
              <a:ea typeface="Lato" panose="020F0502020204030203" pitchFamily="34" charset="0"/>
              <a:cs typeface="Lato" panose="020F0502020204030203" pitchFamily="34" charset="0"/>
            </a:endParaRPr>
          </a:p>
          <a:p>
            <a:pPr marL="285750" indent="-285750" fontAlgn="base">
              <a:buFont typeface="Wingdings" panose="05000000000000000000" pitchFamily="2" charset="2"/>
              <a:buChar char="q"/>
            </a:pPr>
            <a:r>
              <a:rPr lang="en-US" sz="1600" dirty="0">
                <a:ea typeface="Lato" panose="020F0502020204030203" pitchFamily="34" charset="0"/>
                <a:cs typeface="Lato" panose="020F0502020204030203" pitchFamily="34" charset="0"/>
              </a:rPr>
              <a:t>Countries like Canada, Denmark, Argentina, Italy, USA, and Belgium have several high-risk, low-value customers.</a:t>
            </a:r>
          </a:p>
          <a:p>
            <a:endParaRPr lang="en-US" dirty="0"/>
          </a:p>
        </p:txBody>
      </p:sp>
    </p:spTree>
    <p:extLst>
      <p:ext uri="{BB962C8B-B14F-4D97-AF65-F5344CB8AC3E}">
        <p14:creationId xmlns:p14="http://schemas.microsoft.com/office/powerpoint/2010/main" val="1049630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5AF2C-82C6-2AD4-9268-3DDC69788E8D}"/>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Times New Roman" panose="02020603050405020304" pitchFamily="18" charset="0"/>
              </a:rPr>
              <a:t>Agenda</a:t>
            </a:r>
          </a:p>
        </p:txBody>
      </p:sp>
      <p:sp>
        <p:nvSpPr>
          <p:cNvPr id="66" name="Arc 6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7" name="Content Placeholder 6">
            <a:extLst>
              <a:ext uri="{FF2B5EF4-FFF2-40B4-BE49-F238E27FC236}">
                <a16:creationId xmlns:a16="http://schemas.microsoft.com/office/drawing/2014/main" id="{7F20753F-36C4-8EE3-09B2-B6BC8DE34386}"/>
              </a:ext>
            </a:extLst>
          </p:cNvPr>
          <p:cNvGraphicFramePr>
            <a:graphicFrameLocks noGrp="1"/>
          </p:cNvGraphicFramePr>
          <p:nvPr>
            <p:ph idx="1"/>
            <p:extLst>
              <p:ext uri="{D42A27DB-BD31-4B8C-83A1-F6EECF244321}">
                <p14:modId xmlns:p14="http://schemas.microsoft.com/office/powerpoint/2010/main" val="3856683117"/>
              </p:ext>
            </p:extLst>
          </p:nvPr>
        </p:nvGraphicFramePr>
        <p:xfrm>
          <a:off x="4447308" y="591344"/>
          <a:ext cx="6906491" cy="5585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8433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BB65-A420-589F-9B5F-9F2304457FCA}"/>
              </a:ext>
            </a:extLst>
          </p:cNvPr>
          <p:cNvSpPr>
            <a:spLocks noGrp="1"/>
          </p:cNvSpPr>
          <p:nvPr>
            <p:ph type="title"/>
          </p:nvPr>
        </p:nvSpPr>
        <p:spPr>
          <a:xfrm>
            <a:off x="3300952" y="326271"/>
            <a:ext cx="5590095" cy="709531"/>
          </a:xfrm>
        </p:spPr>
        <p:txBody>
          <a:bodyPr>
            <a:normAutofit/>
          </a:bodyPr>
          <a:lstStyle/>
          <a:p>
            <a:r>
              <a:rPr lang="en-US" sz="2400" b="1" u="sng" dirty="0">
                <a:solidFill>
                  <a:schemeClr val="accent2"/>
                </a:solidFill>
              </a:rPr>
              <a:t>Geographical Analysis of Customer Value</a:t>
            </a:r>
          </a:p>
        </p:txBody>
      </p:sp>
      <p:pic>
        <p:nvPicPr>
          <p:cNvPr id="5" name="Content Placeholder 4" descr="A graph of customer value and activity&#10;&#10;AI-generated content may be incorrect.">
            <a:extLst>
              <a:ext uri="{FF2B5EF4-FFF2-40B4-BE49-F238E27FC236}">
                <a16:creationId xmlns:a16="http://schemas.microsoft.com/office/drawing/2014/main" id="{8728ACCF-687F-340C-1BB5-68D9EBD3F5FC}"/>
              </a:ext>
            </a:extLst>
          </p:cNvPr>
          <p:cNvPicPr>
            <a:picLocks noGrp="1" noChangeAspect="1"/>
          </p:cNvPicPr>
          <p:nvPr>
            <p:ph idx="1"/>
          </p:nvPr>
        </p:nvPicPr>
        <p:blipFill>
          <a:blip r:embed="rId2"/>
          <a:stretch>
            <a:fillRect/>
          </a:stretch>
        </p:blipFill>
        <p:spPr>
          <a:xfrm>
            <a:off x="0" y="1731356"/>
            <a:ext cx="7261909" cy="3830458"/>
          </a:xfrm>
        </p:spPr>
      </p:pic>
      <p:sp>
        <p:nvSpPr>
          <p:cNvPr id="6" name="TextBox 5">
            <a:extLst>
              <a:ext uri="{FF2B5EF4-FFF2-40B4-BE49-F238E27FC236}">
                <a16:creationId xmlns:a16="http://schemas.microsoft.com/office/drawing/2014/main" id="{7041D8A2-7831-9F81-FBC0-FE5811F76F73}"/>
              </a:ext>
            </a:extLst>
          </p:cNvPr>
          <p:cNvSpPr txBox="1"/>
          <p:nvPr/>
        </p:nvSpPr>
        <p:spPr>
          <a:xfrm>
            <a:off x="7852528" y="1731356"/>
            <a:ext cx="4204354" cy="3816429"/>
          </a:xfrm>
          <a:prstGeom prst="rect">
            <a:avLst/>
          </a:prstGeom>
          <a:noFill/>
        </p:spPr>
        <p:txBody>
          <a:bodyPr wrap="square" rtlCol="0">
            <a:spAutoFit/>
          </a:bodyPr>
          <a:lstStyle/>
          <a:p>
            <a:pPr marL="285750" indent="-285750">
              <a:buFont typeface="Wingdings" pitchFamily="2" charset="2"/>
              <a:buChar char="q"/>
            </a:pPr>
            <a:r>
              <a:rPr lang="en-IN" sz="1400" b="1" dirty="0"/>
              <a:t>Czech Republic</a:t>
            </a:r>
            <a:r>
              <a:rPr lang="en-IN" sz="1400" dirty="0"/>
              <a:t> has the highest average spend per customer, indicating strong individual customer value.</a:t>
            </a:r>
          </a:p>
          <a:p>
            <a:pPr marL="285750" indent="-285750">
              <a:buFont typeface="Wingdings" pitchFamily="2" charset="2"/>
              <a:buChar char="q"/>
            </a:pPr>
            <a:endParaRPr lang="en-IN" sz="1400" dirty="0"/>
          </a:p>
          <a:p>
            <a:pPr marL="285750" indent="-285750">
              <a:buFont typeface="Wingdings" pitchFamily="2" charset="2"/>
              <a:buChar char="q"/>
            </a:pPr>
            <a:r>
              <a:rPr lang="en-IN" sz="1400" dirty="0"/>
              <a:t>The </a:t>
            </a:r>
            <a:r>
              <a:rPr lang="en-IN" sz="1400" b="1" dirty="0"/>
              <a:t>USA</a:t>
            </a:r>
            <a:r>
              <a:rPr lang="en-IN" sz="1400" dirty="0"/>
              <a:t> has the largest customer base but lower average spend per customer.</a:t>
            </a:r>
          </a:p>
          <a:p>
            <a:pPr marL="285750" indent="-285750">
              <a:buFont typeface="Wingdings" pitchFamily="2" charset="2"/>
              <a:buChar char="q"/>
            </a:pPr>
            <a:endParaRPr lang="en-IN" sz="1400" dirty="0"/>
          </a:p>
          <a:p>
            <a:pPr marL="285750" indent="-285750">
              <a:buFont typeface="Wingdings" pitchFamily="2" charset="2"/>
              <a:buChar char="q"/>
            </a:pPr>
            <a:r>
              <a:rPr lang="en-IN" sz="1400" b="1" dirty="0"/>
              <a:t>India, Portugal, and Brazil</a:t>
            </a:r>
            <a:r>
              <a:rPr lang="en-IN" sz="1400" dirty="0"/>
              <a:t> show moderate customer spending levels.</a:t>
            </a:r>
          </a:p>
          <a:p>
            <a:pPr marL="285750" indent="-285750">
              <a:buFont typeface="Wingdings" pitchFamily="2" charset="2"/>
              <a:buChar char="q"/>
            </a:pPr>
            <a:endParaRPr lang="en-IN" sz="1400" dirty="0"/>
          </a:p>
          <a:p>
            <a:pPr marL="285750" indent="-285750">
              <a:buFont typeface="Wingdings" pitchFamily="2" charset="2"/>
              <a:buChar char="q"/>
            </a:pPr>
            <a:r>
              <a:rPr lang="en-IN" sz="1400" b="1" dirty="0"/>
              <a:t>Argentina and Denmark</a:t>
            </a:r>
            <a:r>
              <a:rPr lang="en-IN" sz="1400" dirty="0"/>
              <a:t> record the lowest average spending.</a:t>
            </a:r>
          </a:p>
          <a:p>
            <a:pPr marL="285750" indent="-285750">
              <a:buFont typeface="Wingdings" pitchFamily="2" charset="2"/>
              <a:buChar char="q"/>
            </a:pPr>
            <a:endParaRPr lang="en-IN" sz="1400" dirty="0"/>
          </a:p>
          <a:p>
            <a:pPr marL="285750" indent="-285750">
              <a:buFont typeface="Wingdings" pitchFamily="2" charset="2"/>
              <a:buChar char="q"/>
            </a:pPr>
            <a:r>
              <a:rPr lang="en-IN" sz="1400" dirty="0"/>
              <a:t>Some countries with </a:t>
            </a:r>
            <a:r>
              <a:rPr lang="en-IN" sz="1400" b="1" dirty="0"/>
              <a:t>single high-value customers</a:t>
            </a:r>
            <a:r>
              <a:rPr lang="en-IN" sz="1400" dirty="0"/>
              <a:t> show high average spend despite low customer count.</a:t>
            </a:r>
          </a:p>
          <a:p>
            <a:endParaRPr lang="en-US" dirty="0"/>
          </a:p>
        </p:txBody>
      </p:sp>
    </p:spTree>
    <p:extLst>
      <p:ext uri="{BB962C8B-B14F-4D97-AF65-F5344CB8AC3E}">
        <p14:creationId xmlns:p14="http://schemas.microsoft.com/office/powerpoint/2010/main" val="1698022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F769A-1DBB-51E7-4E30-DBCB18E7AD01}"/>
              </a:ext>
            </a:extLst>
          </p:cNvPr>
          <p:cNvSpPr>
            <a:spLocks noGrp="1"/>
          </p:cNvSpPr>
          <p:nvPr>
            <p:ph type="title"/>
          </p:nvPr>
        </p:nvSpPr>
        <p:spPr>
          <a:xfrm>
            <a:off x="686834" y="1153572"/>
            <a:ext cx="3200400" cy="4461163"/>
          </a:xfrm>
        </p:spPr>
        <p:txBody>
          <a:bodyPr>
            <a:normAutofit/>
          </a:bodyPr>
          <a:lstStyle/>
          <a:p>
            <a:r>
              <a:rPr lang="en-US" sz="2800" b="1" u="sng" dirty="0">
                <a:solidFill>
                  <a:srgbClr val="FFFFFF"/>
                </a:solidFill>
              </a:rPr>
              <a:t>Recommendations</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F3BD04B-D0B2-6F31-DA9A-18A096B53D0B}"/>
              </a:ext>
            </a:extLst>
          </p:cNvPr>
          <p:cNvSpPr>
            <a:spLocks noGrp="1"/>
          </p:cNvSpPr>
          <p:nvPr>
            <p:ph idx="1"/>
          </p:nvPr>
        </p:nvSpPr>
        <p:spPr>
          <a:xfrm>
            <a:off x="4447308" y="591344"/>
            <a:ext cx="6906491" cy="5585619"/>
          </a:xfrm>
        </p:spPr>
        <p:txBody>
          <a:bodyPr anchor="ctr">
            <a:normAutofit/>
          </a:bodyPr>
          <a:lstStyle/>
          <a:p>
            <a:pPr>
              <a:buFont typeface="Wingdings" pitchFamily="2" charset="2"/>
              <a:buChar char="Ø"/>
            </a:pPr>
            <a:r>
              <a:rPr lang="en-IN" sz="2000" b="1" dirty="0"/>
              <a:t>Prioritize the USA market</a:t>
            </a:r>
            <a:r>
              <a:rPr lang="en-IN" sz="2000" dirty="0"/>
              <a:t> with additional targeted promotional campaigns.</a:t>
            </a:r>
          </a:p>
          <a:p>
            <a:pPr>
              <a:buFont typeface="Wingdings" pitchFamily="2" charset="2"/>
              <a:buChar char="Ø"/>
            </a:pPr>
            <a:r>
              <a:rPr lang="en-IN" sz="2000" b="1" dirty="0"/>
              <a:t>Expand into new countries</a:t>
            </a:r>
            <a:r>
              <a:rPr lang="en-IN" sz="2000" dirty="0"/>
              <a:t> to grow the global customer base.</a:t>
            </a:r>
          </a:p>
          <a:p>
            <a:pPr>
              <a:buFont typeface="Wingdings" pitchFamily="2" charset="2"/>
              <a:buChar char="Ø"/>
            </a:pPr>
            <a:r>
              <a:rPr lang="en-IN" sz="2000" dirty="0"/>
              <a:t>Make </a:t>
            </a:r>
            <a:r>
              <a:rPr lang="en-IN" sz="2000" b="1" dirty="0"/>
              <a:t>customer retention a top priority</a:t>
            </a:r>
            <a:r>
              <a:rPr lang="en-IN" sz="2000" dirty="0"/>
              <a:t> to drive long-term revenue growth.</a:t>
            </a:r>
          </a:p>
          <a:p>
            <a:pPr>
              <a:buFont typeface="Wingdings" pitchFamily="2" charset="2"/>
              <a:buChar char="Ø"/>
            </a:pPr>
            <a:r>
              <a:rPr lang="en-IN" sz="2000" b="1" dirty="0"/>
              <a:t>Reduce churn</a:t>
            </a:r>
            <a:r>
              <a:rPr lang="en-IN" sz="2000" dirty="0"/>
              <a:t> in high-risk regions through loyalty programs and targeted offers.</a:t>
            </a:r>
          </a:p>
          <a:p>
            <a:pPr>
              <a:buFont typeface="Wingdings" pitchFamily="2" charset="2"/>
              <a:buChar char="Ø"/>
            </a:pPr>
            <a:r>
              <a:rPr lang="en-IN" sz="2000" dirty="0"/>
              <a:t>Focus on </a:t>
            </a:r>
            <a:r>
              <a:rPr lang="en-IN" sz="2000" b="1" dirty="0"/>
              <a:t>steady month-over-month sales growth</a:t>
            </a:r>
            <a:r>
              <a:rPr lang="en-IN" sz="2000" dirty="0"/>
              <a:t>.</a:t>
            </a:r>
          </a:p>
          <a:p>
            <a:pPr>
              <a:buFont typeface="Wingdings" pitchFamily="2" charset="2"/>
              <a:buChar char="Ø"/>
            </a:pPr>
            <a:r>
              <a:rPr lang="en-IN" sz="2000" dirty="0"/>
              <a:t>Use </a:t>
            </a:r>
            <a:r>
              <a:rPr lang="en-IN" sz="2000" b="1" dirty="0"/>
              <a:t>personalized recommendations and email marketing</a:t>
            </a:r>
            <a:r>
              <a:rPr lang="en-IN" sz="2000" dirty="0"/>
              <a:t> to increase customer engagement and sales.</a:t>
            </a:r>
          </a:p>
          <a:p>
            <a:endParaRPr lang="en-US" sz="2600" dirty="0"/>
          </a:p>
        </p:txBody>
      </p:sp>
    </p:spTree>
    <p:extLst>
      <p:ext uri="{BB962C8B-B14F-4D97-AF65-F5344CB8AC3E}">
        <p14:creationId xmlns:p14="http://schemas.microsoft.com/office/powerpoint/2010/main" val="266708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1983A-D326-1988-C1F9-C026AE2BC93C}"/>
              </a:ext>
            </a:extLst>
          </p:cNvPr>
          <p:cNvSpPr>
            <a:spLocks noGrp="1"/>
          </p:cNvSpPr>
          <p:nvPr>
            <p:ph type="title"/>
          </p:nvPr>
        </p:nvSpPr>
        <p:spPr>
          <a:xfrm>
            <a:off x="686834" y="1153572"/>
            <a:ext cx="3200400" cy="4461163"/>
          </a:xfrm>
        </p:spPr>
        <p:txBody>
          <a:bodyPr>
            <a:normAutofit/>
          </a:bodyPr>
          <a:lstStyle/>
          <a:p>
            <a:r>
              <a:rPr lang="en-US" b="1" u="sng">
                <a:solidFill>
                  <a:srgbClr val="FFFFFF"/>
                </a:solidFill>
              </a:rPr>
              <a:t>Conclusion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11048C8-80AC-D201-8973-CC084940FBC1}"/>
              </a:ext>
            </a:extLst>
          </p:cNvPr>
          <p:cNvSpPr>
            <a:spLocks noGrp="1"/>
          </p:cNvSpPr>
          <p:nvPr>
            <p:ph idx="1"/>
          </p:nvPr>
        </p:nvSpPr>
        <p:spPr>
          <a:xfrm>
            <a:off x="4447308" y="591344"/>
            <a:ext cx="6906491" cy="5585619"/>
          </a:xfrm>
        </p:spPr>
        <p:txBody>
          <a:bodyPr anchor="ctr">
            <a:normAutofit/>
          </a:bodyPr>
          <a:lstStyle/>
          <a:p>
            <a:pPr marL="0" indent="0">
              <a:buNone/>
            </a:pPr>
            <a:r>
              <a:rPr lang="en-US" sz="2000" b="1"/>
              <a:t>Chinook Music </a:t>
            </a:r>
            <a:r>
              <a:rPr lang="en-US" sz="2000"/>
              <a:t>has strong opportunities to grow its sales by using customer and sales data wisely. Key focus areas include:</a:t>
            </a:r>
          </a:p>
          <a:p>
            <a:pPr marL="285750" indent="-285750">
              <a:buFont typeface="Wingdings" panose="05000000000000000000" pitchFamily="2" charset="2"/>
              <a:buChar char="q"/>
            </a:pPr>
            <a:endParaRPr lang="en-US" sz="2000"/>
          </a:p>
          <a:p>
            <a:pPr marL="285750" indent="-285750">
              <a:buFont typeface="Wingdings" panose="05000000000000000000" pitchFamily="2" charset="2"/>
              <a:buChar char="q"/>
            </a:pPr>
            <a:r>
              <a:rPr lang="en-US" sz="2000" b="1"/>
              <a:t>Boosting Customer Value</a:t>
            </a:r>
            <a:r>
              <a:rPr lang="en-US" sz="2000"/>
              <a:t>: Learn from top-spending customers and countries to increase average order size and total revenue.</a:t>
            </a:r>
          </a:p>
          <a:p>
            <a:pPr marL="285750" indent="-285750">
              <a:buFont typeface="Wingdings" panose="05000000000000000000" pitchFamily="2" charset="2"/>
              <a:buChar char="q"/>
            </a:pPr>
            <a:endParaRPr lang="en-US" sz="2000"/>
          </a:p>
          <a:p>
            <a:pPr marL="285750" indent="-285750">
              <a:buFont typeface="Wingdings" panose="05000000000000000000" pitchFamily="2" charset="2"/>
              <a:buChar char="q"/>
            </a:pPr>
            <a:r>
              <a:rPr lang="en-US" sz="2000" b="1"/>
              <a:t>Smart Market Targeting</a:t>
            </a:r>
            <a:r>
              <a:rPr lang="en-US" sz="2000"/>
              <a:t>: Focus marketing on regions with many customers (like the USA) and high-spending countries (such as Czech Republic, Ireland, and Chile) for maximum impact.</a:t>
            </a:r>
          </a:p>
          <a:p>
            <a:pPr marL="285750" indent="-285750">
              <a:buFont typeface="Wingdings" panose="05000000000000000000" pitchFamily="2" charset="2"/>
              <a:buChar char="q"/>
            </a:pPr>
            <a:endParaRPr lang="en-US" sz="2000"/>
          </a:p>
          <a:p>
            <a:pPr marL="285750" indent="-285750">
              <a:buFont typeface="Wingdings" panose="05000000000000000000" pitchFamily="2" charset="2"/>
              <a:buChar char="q"/>
            </a:pPr>
            <a:r>
              <a:rPr lang="en-US" sz="2000" b="1"/>
              <a:t>Smarter Music Catalog</a:t>
            </a:r>
            <a:r>
              <a:rPr lang="en-US" sz="2000"/>
              <a:t>: Keep updating the catalog based on trending genres and customer preferences to improve satisfaction and loyalty.</a:t>
            </a:r>
            <a:endParaRPr lang="en-IN" sz="2000"/>
          </a:p>
          <a:p>
            <a:endParaRPr lang="en-US" sz="2000"/>
          </a:p>
        </p:txBody>
      </p:sp>
    </p:spTree>
    <p:extLst>
      <p:ext uri="{BB962C8B-B14F-4D97-AF65-F5344CB8AC3E}">
        <p14:creationId xmlns:p14="http://schemas.microsoft.com/office/powerpoint/2010/main" val="96624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E638D64-A085-0657-9FE2-FD86137FAAF4}"/>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                           THANK YOU</a:t>
            </a: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492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7E836F9-2AFC-B630-9D6A-32DFFACC2D03}"/>
              </a:ext>
            </a:extLst>
          </p:cNvPr>
          <p:cNvSpPr>
            <a:spLocks noGrp="1"/>
          </p:cNvSpPr>
          <p:nvPr>
            <p:ph type="title"/>
          </p:nvPr>
        </p:nvSpPr>
        <p:spPr>
          <a:xfrm>
            <a:off x="838200" y="643467"/>
            <a:ext cx="2951205" cy="5571066"/>
          </a:xfrm>
        </p:spPr>
        <p:txBody>
          <a:bodyPr>
            <a:normAutofit/>
          </a:bodyPr>
          <a:lstStyle/>
          <a:p>
            <a:r>
              <a:rPr lang="en-US" dirty="0">
                <a:solidFill>
                  <a:srgbClr val="FFFFFF"/>
                </a:solidFill>
              </a:rPr>
              <a:t>About Chinook Store</a:t>
            </a:r>
          </a:p>
        </p:txBody>
      </p:sp>
      <p:graphicFrame>
        <p:nvGraphicFramePr>
          <p:cNvPr id="20" name="Content Placeholder 2">
            <a:extLst>
              <a:ext uri="{FF2B5EF4-FFF2-40B4-BE49-F238E27FC236}">
                <a16:creationId xmlns:a16="http://schemas.microsoft.com/office/drawing/2014/main" id="{EF11F396-BC85-104A-141B-5872A2D0F7EF}"/>
              </a:ext>
            </a:extLst>
          </p:cNvPr>
          <p:cNvGraphicFramePr>
            <a:graphicFrameLocks noGrp="1"/>
          </p:cNvGraphicFramePr>
          <p:nvPr>
            <p:ph idx="1"/>
            <p:extLst>
              <p:ext uri="{D42A27DB-BD31-4B8C-83A1-F6EECF244321}">
                <p14:modId xmlns:p14="http://schemas.microsoft.com/office/powerpoint/2010/main" val="3098671344"/>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478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28435-319A-7DA4-6495-2C08A16A9163}"/>
              </a:ext>
            </a:extLst>
          </p:cNvPr>
          <p:cNvSpPr>
            <a:spLocks noGrp="1"/>
          </p:cNvSpPr>
          <p:nvPr>
            <p:ph type="title"/>
          </p:nvPr>
        </p:nvSpPr>
        <p:spPr>
          <a:xfrm>
            <a:off x="686834" y="1153572"/>
            <a:ext cx="3200400" cy="4461163"/>
          </a:xfrm>
        </p:spPr>
        <p:txBody>
          <a:bodyPr>
            <a:normAutofit/>
          </a:bodyPr>
          <a:lstStyle/>
          <a:p>
            <a:r>
              <a:rPr lang="en-US" b="1">
                <a:solidFill>
                  <a:srgbClr val="FFFFFF"/>
                </a:solidFill>
              </a:rPr>
              <a:t>Business Goal</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Content Placeholder 2">
            <a:extLst>
              <a:ext uri="{FF2B5EF4-FFF2-40B4-BE49-F238E27FC236}">
                <a16:creationId xmlns:a16="http://schemas.microsoft.com/office/drawing/2014/main" id="{55FBE887-D0D1-32EA-3B72-CA3DBA5593A2}"/>
              </a:ext>
            </a:extLst>
          </p:cNvPr>
          <p:cNvSpPr>
            <a:spLocks noGrp="1"/>
          </p:cNvSpPr>
          <p:nvPr>
            <p:ph idx="1"/>
          </p:nvPr>
        </p:nvSpPr>
        <p:spPr>
          <a:xfrm>
            <a:off x="4447308" y="591344"/>
            <a:ext cx="6906491" cy="5585619"/>
          </a:xfrm>
        </p:spPr>
        <p:txBody>
          <a:bodyPr anchor="ctr">
            <a:normAutofit/>
          </a:bodyPr>
          <a:lstStyle/>
          <a:p>
            <a:pPr marL="0" indent="0">
              <a:spcAft>
                <a:spcPts val="1200"/>
              </a:spcAft>
              <a:buNone/>
            </a:pPr>
            <a:r>
              <a:rPr lang="en-US" sz="1600" dirty="0">
                <a:ea typeface="Lato" panose="020F0502020204030203" pitchFamily="34" charset="0"/>
                <a:cs typeface="Lato" panose="020F0502020204030203" pitchFamily="34" charset="0"/>
              </a:rPr>
              <a:t>Since the music store holds large amounts of sales and customer data, so the main objective is to analyze music record sales data by </a:t>
            </a:r>
          </a:p>
          <a:p>
            <a:pPr marL="342900" indent="-342900">
              <a:spcAft>
                <a:spcPts val="1200"/>
              </a:spcAft>
              <a:buFont typeface="Wingdings" pitchFamily="2" charset="2"/>
              <a:buChar char="ü"/>
            </a:pPr>
            <a:r>
              <a:rPr lang="en-US" sz="1600" dirty="0">
                <a:ea typeface="Lato" panose="020F0502020204030203" pitchFamily="34" charset="0"/>
                <a:cs typeface="Lato" panose="020F0502020204030203" pitchFamily="34" charset="0"/>
              </a:rPr>
              <a:t>Identifying which </a:t>
            </a:r>
            <a:r>
              <a:rPr lang="en-US" sz="1600" b="1" i="1" dirty="0">
                <a:ea typeface="Lato" panose="020F0502020204030203" pitchFamily="34" charset="0"/>
                <a:cs typeface="Lato" panose="020F0502020204030203" pitchFamily="34" charset="0"/>
              </a:rPr>
              <a:t>genres</a:t>
            </a:r>
            <a:r>
              <a:rPr lang="en-US" sz="1600" dirty="0">
                <a:ea typeface="Lato" panose="020F0502020204030203" pitchFamily="34" charset="0"/>
                <a:cs typeface="Lato" panose="020F0502020204030203" pitchFamily="34" charset="0"/>
              </a:rPr>
              <a:t>, </a:t>
            </a:r>
            <a:r>
              <a:rPr lang="en-US" sz="1600" b="1" i="1" dirty="0">
                <a:ea typeface="Lato" panose="020F0502020204030203" pitchFamily="34" charset="0"/>
                <a:cs typeface="Lato" panose="020F0502020204030203" pitchFamily="34" charset="0"/>
              </a:rPr>
              <a:t>artists</a:t>
            </a:r>
            <a:r>
              <a:rPr lang="en-US" sz="1600" dirty="0">
                <a:ea typeface="Lato" panose="020F0502020204030203" pitchFamily="34" charset="0"/>
                <a:cs typeface="Lato" panose="020F0502020204030203" pitchFamily="34" charset="0"/>
              </a:rPr>
              <a:t> and </a:t>
            </a:r>
            <a:r>
              <a:rPr lang="en-US" sz="1600" b="1" i="1" dirty="0">
                <a:ea typeface="Lato" panose="020F0502020204030203" pitchFamily="34" charset="0"/>
                <a:cs typeface="Lato" panose="020F0502020204030203" pitchFamily="34" charset="0"/>
              </a:rPr>
              <a:t>album</a:t>
            </a:r>
            <a:r>
              <a:rPr lang="en-US" sz="1600" dirty="0">
                <a:ea typeface="Lato" panose="020F0502020204030203" pitchFamily="34" charset="0"/>
                <a:cs typeface="Lato" panose="020F0502020204030203" pitchFamily="34" charset="0"/>
              </a:rPr>
              <a:t> drive the most sales </a:t>
            </a:r>
          </a:p>
          <a:p>
            <a:pPr marL="342900" indent="-342900">
              <a:spcAft>
                <a:spcPts val="1200"/>
              </a:spcAft>
              <a:buFont typeface="Wingdings" pitchFamily="2" charset="2"/>
              <a:buChar char="ü"/>
            </a:pPr>
            <a:r>
              <a:rPr lang="en-US" sz="1600" dirty="0">
                <a:ea typeface="Lato" panose="020F0502020204030203" pitchFamily="34" charset="0"/>
                <a:cs typeface="Lato" panose="020F0502020204030203" pitchFamily="34" charset="0"/>
              </a:rPr>
              <a:t>Understanding the </a:t>
            </a:r>
            <a:r>
              <a:rPr lang="en-US" sz="1600" b="1" i="1" dirty="0">
                <a:ea typeface="Lato" panose="020F0502020204030203" pitchFamily="34" charset="0"/>
                <a:cs typeface="Lato" panose="020F0502020204030203" pitchFamily="34" charset="0"/>
              </a:rPr>
              <a:t>customer preferences </a:t>
            </a:r>
            <a:r>
              <a:rPr lang="en-US" sz="1600" dirty="0">
                <a:ea typeface="Lato" panose="020F0502020204030203" pitchFamily="34" charset="0"/>
                <a:cs typeface="Lato" panose="020F0502020204030203" pitchFamily="34" charset="0"/>
              </a:rPr>
              <a:t>and their purchasing behavior</a:t>
            </a:r>
          </a:p>
          <a:p>
            <a:pPr marL="342900" indent="-342900">
              <a:spcAft>
                <a:spcPts val="1200"/>
              </a:spcAft>
              <a:buFont typeface="Wingdings" pitchFamily="2" charset="2"/>
              <a:buChar char="ü"/>
            </a:pPr>
            <a:r>
              <a:rPr lang="en-US" sz="1600" dirty="0">
                <a:ea typeface="Lato" panose="020F0502020204030203" pitchFamily="34" charset="0"/>
                <a:cs typeface="Lato" panose="020F0502020204030203" pitchFamily="34" charset="0"/>
              </a:rPr>
              <a:t>Recognizing </a:t>
            </a:r>
            <a:r>
              <a:rPr lang="en-US" sz="1600" b="1" i="1" dirty="0">
                <a:ea typeface="Lato" panose="020F0502020204030203" pitchFamily="34" charset="0"/>
                <a:cs typeface="Lato" panose="020F0502020204030203" pitchFamily="34" charset="0"/>
              </a:rPr>
              <a:t>trends and underperforming areas</a:t>
            </a:r>
          </a:p>
          <a:p>
            <a:pPr marL="0" indent="0">
              <a:spcAft>
                <a:spcPts val="1200"/>
              </a:spcAft>
              <a:buNone/>
            </a:pPr>
            <a:r>
              <a:rPr lang="en-US" sz="1600" dirty="0">
                <a:ea typeface="Lato" panose="020F0502020204030203" pitchFamily="34" charset="0"/>
                <a:cs typeface="Lato" panose="020F0502020204030203" pitchFamily="34" charset="0"/>
              </a:rPr>
              <a:t>to gain insights and make informed strategic decisions / recommendations for growth in the physical music market</a:t>
            </a:r>
            <a:endParaRPr lang="en-US" sz="1600" dirty="0"/>
          </a:p>
          <a:p>
            <a:endParaRPr lang="en-US" sz="2400" dirty="0"/>
          </a:p>
        </p:txBody>
      </p:sp>
    </p:spTree>
    <p:extLst>
      <p:ext uri="{BB962C8B-B14F-4D97-AF65-F5344CB8AC3E}">
        <p14:creationId xmlns:p14="http://schemas.microsoft.com/office/powerpoint/2010/main" val="193386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94BD2-D998-975C-72F4-2804E5F2C13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tx1"/>
                </a:solidFill>
                <a:latin typeface="+mj-lt"/>
                <a:ea typeface="+mj-ea"/>
                <a:cs typeface="+mj-cs"/>
              </a:rPr>
              <a:t>Data Schema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database&#10;&#10;AI-generated content may be incorrect.">
            <a:extLst>
              <a:ext uri="{FF2B5EF4-FFF2-40B4-BE49-F238E27FC236}">
                <a16:creationId xmlns:a16="http://schemas.microsoft.com/office/drawing/2014/main" id="{E47F3D93-9E7C-D3ED-B0AF-00DC34D20D56}"/>
              </a:ext>
            </a:extLst>
          </p:cNvPr>
          <p:cNvPicPr>
            <a:picLocks noGrp="1" noChangeAspect="1"/>
          </p:cNvPicPr>
          <p:nvPr>
            <p:ph idx="1"/>
          </p:nvPr>
        </p:nvPicPr>
        <p:blipFill>
          <a:blip r:embed="rId2"/>
          <a:stretch>
            <a:fillRect/>
          </a:stretch>
        </p:blipFill>
        <p:spPr>
          <a:xfrm>
            <a:off x="3898373" y="361022"/>
            <a:ext cx="8054756" cy="6046698"/>
          </a:xfrm>
          <a:prstGeom prst="rect">
            <a:avLst/>
          </a:prstGeom>
        </p:spPr>
      </p:pic>
    </p:spTree>
    <p:extLst>
      <p:ext uri="{BB962C8B-B14F-4D97-AF65-F5344CB8AC3E}">
        <p14:creationId xmlns:p14="http://schemas.microsoft.com/office/powerpoint/2010/main" val="2824686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93334-6B79-0ED5-3CD4-89FCE34AC40B}"/>
              </a:ext>
            </a:extLst>
          </p:cNvPr>
          <p:cNvSpPr>
            <a:spLocks noGrp="1"/>
          </p:cNvSpPr>
          <p:nvPr>
            <p:ph type="title"/>
          </p:nvPr>
        </p:nvSpPr>
        <p:spPr>
          <a:xfrm>
            <a:off x="1171074" y="1396686"/>
            <a:ext cx="3240506" cy="4064628"/>
          </a:xfrm>
        </p:spPr>
        <p:txBody>
          <a:bodyPr>
            <a:normAutofit/>
          </a:bodyPr>
          <a:lstStyle/>
          <a:p>
            <a:r>
              <a:rPr lang="en-US" sz="3700" b="1">
                <a:solidFill>
                  <a:srgbClr val="FFFFFF"/>
                </a:solidFill>
              </a:rPr>
              <a:t>Data Understanding</a:t>
            </a:r>
          </a:p>
        </p:txBody>
      </p:sp>
      <p:sp>
        <p:nvSpPr>
          <p:cNvPr id="23" name="Arc 2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68B00C-12A5-E735-8978-9BE1F95EBDA4}"/>
              </a:ext>
            </a:extLst>
          </p:cNvPr>
          <p:cNvSpPr>
            <a:spLocks noGrp="1"/>
          </p:cNvSpPr>
          <p:nvPr>
            <p:ph idx="1"/>
          </p:nvPr>
        </p:nvSpPr>
        <p:spPr>
          <a:xfrm>
            <a:off x="5370153" y="1526033"/>
            <a:ext cx="6578831" cy="4619937"/>
          </a:xfrm>
        </p:spPr>
        <p:txBody>
          <a:bodyPr>
            <a:normAutofit/>
          </a:bodyPr>
          <a:lstStyle/>
          <a:p>
            <a:pPr>
              <a:buFont typeface="Wingdings" pitchFamily="2" charset="2"/>
              <a:buChar char="Ø"/>
            </a:pPr>
            <a:r>
              <a:rPr lang="en-US" sz="1500" dirty="0">
                <a:latin typeface="Lato" panose="020F0502020204030203" pitchFamily="34" charset="0"/>
                <a:ea typeface="Lato" panose="020F0502020204030203" pitchFamily="34" charset="0"/>
                <a:cs typeface="Lato" panose="020F0502020204030203" pitchFamily="34" charset="0"/>
              </a:rPr>
              <a:t>This dataset provides a comprehensive view of Chinook’s market presence and operations.</a:t>
            </a:r>
          </a:p>
          <a:p>
            <a:endParaRPr lang="en-US" sz="1500" dirty="0">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en-US" sz="1500" dirty="0">
                <a:latin typeface="Lato" panose="020F0502020204030203" pitchFamily="34" charset="0"/>
                <a:ea typeface="Lato" panose="020F0502020204030203" pitchFamily="34" charset="0"/>
                <a:cs typeface="Lato" panose="020F0502020204030203" pitchFamily="34" charset="0"/>
              </a:rPr>
              <a:t>The dataset consists of </a:t>
            </a:r>
            <a:r>
              <a:rPr lang="en-US" sz="1500" b="1" dirty="0">
                <a:latin typeface="Lato" panose="020F0502020204030203" pitchFamily="34" charset="0"/>
                <a:ea typeface="Lato" panose="020F0502020204030203" pitchFamily="34" charset="0"/>
                <a:cs typeface="Lato" panose="020F0502020204030203" pitchFamily="34" charset="0"/>
              </a:rPr>
              <a:t>11 relational tables</a:t>
            </a:r>
            <a:r>
              <a:rPr lang="en-US" sz="1500" dirty="0">
                <a:latin typeface="Lato" panose="020F0502020204030203" pitchFamily="34" charset="0"/>
                <a:ea typeface="Lato" panose="020F0502020204030203" pitchFamily="34" charset="0"/>
                <a:cs typeface="Lato" panose="020F0502020204030203" pitchFamily="34" charset="0"/>
              </a:rPr>
              <a:t> containing information about the company’s operations.</a:t>
            </a:r>
          </a:p>
          <a:p>
            <a:pPr marL="342900" indent="-342900">
              <a:buFont typeface="+mj-lt"/>
              <a:buAutoNum type="arabicPeriod"/>
            </a:pPr>
            <a:r>
              <a:rPr lang="en-US" sz="1500" dirty="0">
                <a:latin typeface="Lato" panose="020F0502020204030203" pitchFamily="34" charset="0"/>
                <a:ea typeface="Lato" panose="020F0502020204030203" pitchFamily="34" charset="0"/>
                <a:cs typeface="Lato" panose="020F0502020204030203" pitchFamily="34" charset="0"/>
              </a:rPr>
              <a:t>Chinook has a </a:t>
            </a:r>
            <a:r>
              <a:rPr lang="en-US" sz="1500" b="1" dirty="0">
                <a:latin typeface="Lato" panose="020F0502020204030203" pitchFamily="34" charset="0"/>
                <a:ea typeface="Lato" panose="020F0502020204030203" pitchFamily="34" charset="0"/>
                <a:cs typeface="Lato" panose="020F0502020204030203" pitchFamily="34" charset="0"/>
              </a:rPr>
              <a:t>global customer base across 24 countries</a:t>
            </a:r>
            <a:r>
              <a:rPr lang="en-US" sz="1500" dirty="0">
                <a:latin typeface="Lato" panose="020F0502020204030203" pitchFamily="34" charset="0"/>
                <a:ea typeface="Lato" panose="020F0502020204030203" pitchFamily="34" charset="0"/>
                <a:cs typeface="Lato" panose="020F0502020204030203" pitchFamily="34" charset="0"/>
              </a:rPr>
              <a:t>.</a:t>
            </a:r>
          </a:p>
          <a:p>
            <a:pPr marL="342900" indent="-342900">
              <a:buFont typeface="+mj-lt"/>
              <a:buAutoNum type="arabicPeriod"/>
            </a:pPr>
            <a:r>
              <a:rPr lang="en-US" sz="1500" dirty="0">
                <a:latin typeface="Lato" panose="020F0502020204030203" pitchFamily="34" charset="0"/>
                <a:ea typeface="Lato" panose="020F0502020204030203" pitchFamily="34" charset="0"/>
                <a:cs typeface="Lato" panose="020F0502020204030203" pitchFamily="34" charset="0"/>
              </a:rPr>
              <a:t>The music catalog covers </a:t>
            </a:r>
            <a:r>
              <a:rPr lang="en-US" sz="1500" b="1" dirty="0">
                <a:latin typeface="Lato" panose="020F0502020204030203" pitchFamily="34" charset="0"/>
                <a:ea typeface="Lato" panose="020F0502020204030203" pitchFamily="34" charset="0"/>
                <a:cs typeface="Lato" panose="020F0502020204030203" pitchFamily="34" charset="0"/>
              </a:rPr>
              <a:t>25 genres</a:t>
            </a:r>
            <a:r>
              <a:rPr lang="en-US" sz="1500" dirty="0">
                <a:latin typeface="Lato" panose="020F0502020204030203" pitchFamily="34" charset="0"/>
                <a:ea typeface="Lato" panose="020F0502020204030203" pitchFamily="34" charset="0"/>
                <a:cs typeface="Lato" panose="020F0502020204030203" pitchFamily="34" charset="0"/>
              </a:rPr>
              <a:t> such as Rock, Metal, Jazz, Classical, and more.</a:t>
            </a:r>
          </a:p>
          <a:p>
            <a:pPr marL="342900" indent="-342900">
              <a:buFont typeface="+mj-lt"/>
              <a:buAutoNum type="arabicPeriod"/>
            </a:pPr>
            <a:r>
              <a:rPr lang="en-US" sz="1500" dirty="0">
                <a:latin typeface="Lato" panose="020F0502020204030203" pitchFamily="34" charset="0"/>
                <a:ea typeface="Lato" panose="020F0502020204030203" pitchFamily="34" charset="0"/>
                <a:cs typeface="Lato" panose="020F0502020204030203" pitchFamily="34" charset="0"/>
              </a:rPr>
              <a:t>Each track is linked to its </a:t>
            </a:r>
            <a:r>
              <a:rPr lang="en-US" sz="1500" b="1" dirty="0">
                <a:latin typeface="Lato" panose="020F0502020204030203" pitchFamily="34" charset="0"/>
                <a:ea typeface="Lato" panose="020F0502020204030203" pitchFamily="34" charset="0"/>
                <a:cs typeface="Lato" panose="020F0502020204030203" pitchFamily="34" charset="0"/>
              </a:rPr>
              <a:t>album and artist information</a:t>
            </a:r>
            <a:r>
              <a:rPr lang="en-US" sz="1500" dirty="0">
                <a:latin typeface="Lato" panose="020F0502020204030203" pitchFamily="34" charset="0"/>
                <a:ea typeface="Lato" panose="020F0502020204030203" pitchFamily="34" charset="0"/>
                <a:cs typeface="Lato" panose="020F0502020204030203" pitchFamily="34" charset="0"/>
              </a:rPr>
              <a:t>, allowing deeper analysis of music trends.</a:t>
            </a:r>
          </a:p>
          <a:p>
            <a:pPr marL="342900" indent="-342900">
              <a:buFont typeface="+mj-lt"/>
              <a:buAutoNum type="arabicPeriod"/>
            </a:pPr>
            <a:r>
              <a:rPr lang="en-US" sz="1500" dirty="0">
                <a:latin typeface="Lato" panose="020F0502020204030203" pitchFamily="34" charset="0"/>
                <a:ea typeface="Lato" panose="020F0502020204030203" pitchFamily="34" charset="0"/>
                <a:cs typeface="Lato" panose="020F0502020204030203" pitchFamily="34" charset="0"/>
              </a:rPr>
              <a:t>The </a:t>
            </a:r>
            <a:r>
              <a:rPr lang="en-US" sz="1500" b="1" dirty="0">
                <a:latin typeface="Lato" panose="020F0502020204030203" pitchFamily="34" charset="0"/>
                <a:ea typeface="Lato" panose="020F0502020204030203" pitchFamily="34" charset="0"/>
                <a:cs typeface="Lato" panose="020F0502020204030203" pitchFamily="34" charset="0"/>
              </a:rPr>
              <a:t>invoice table records all transactions</a:t>
            </a:r>
            <a:r>
              <a:rPr lang="en-US" sz="1500" dirty="0">
                <a:latin typeface="Lato" panose="020F0502020204030203" pitchFamily="34" charset="0"/>
                <a:ea typeface="Lato" panose="020F0502020204030203" pitchFamily="34" charset="0"/>
                <a:cs typeface="Lato" panose="020F0502020204030203" pitchFamily="34" charset="0"/>
              </a:rPr>
              <a:t>, enabling sales and revenue analysis.</a:t>
            </a:r>
          </a:p>
          <a:p>
            <a:endParaRPr lang="en-US" sz="1500" dirty="0"/>
          </a:p>
        </p:txBody>
      </p:sp>
    </p:spTree>
    <p:extLst>
      <p:ext uri="{BB962C8B-B14F-4D97-AF65-F5344CB8AC3E}">
        <p14:creationId xmlns:p14="http://schemas.microsoft.com/office/powerpoint/2010/main" val="1457641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98E0-C038-C107-37B7-D26C70A415D1}"/>
              </a:ext>
            </a:extLst>
          </p:cNvPr>
          <p:cNvSpPr>
            <a:spLocks noGrp="1"/>
          </p:cNvSpPr>
          <p:nvPr>
            <p:ph type="title"/>
          </p:nvPr>
        </p:nvSpPr>
        <p:spPr>
          <a:xfrm>
            <a:off x="0" y="0"/>
            <a:ext cx="11938686" cy="1297458"/>
          </a:xfrm>
        </p:spPr>
        <p:txBody>
          <a:bodyPr/>
          <a:lstStyle/>
          <a:p>
            <a:r>
              <a:rPr lang="en-US" b="1" dirty="0"/>
              <a:t>                                   </a:t>
            </a:r>
            <a:r>
              <a:rPr lang="en-US" b="1" u="sng" dirty="0">
                <a:solidFill>
                  <a:schemeClr val="accent2"/>
                </a:solidFill>
              </a:rPr>
              <a:t>Data Description</a:t>
            </a:r>
          </a:p>
        </p:txBody>
      </p:sp>
      <p:sp>
        <p:nvSpPr>
          <p:cNvPr id="3" name="Content Placeholder 2">
            <a:extLst>
              <a:ext uri="{FF2B5EF4-FFF2-40B4-BE49-F238E27FC236}">
                <a16:creationId xmlns:a16="http://schemas.microsoft.com/office/drawing/2014/main" id="{0FEEAEE3-CC97-E6C8-1875-9E1DA4486AC1}"/>
              </a:ext>
            </a:extLst>
          </p:cNvPr>
          <p:cNvSpPr>
            <a:spLocks noGrp="1"/>
          </p:cNvSpPr>
          <p:nvPr>
            <p:ph idx="1"/>
          </p:nvPr>
        </p:nvSpPr>
        <p:spPr>
          <a:xfrm>
            <a:off x="423554" y="1448790"/>
            <a:ext cx="5672446" cy="5272644"/>
          </a:xfrm>
        </p:spPr>
        <p:txBody>
          <a:bodyPr>
            <a:normAutofit fontScale="62500" lnSpcReduction="20000"/>
          </a:bodyPr>
          <a:lstStyle/>
          <a:p>
            <a:pPr>
              <a:buFont typeface="Wingdings" panose="05000000000000000000" pitchFamily="2" charset="2"/>
              <a:buChar char="q"/>
            </a:pPr>
            <a:r>
              <a:rPr lang="en-US" sz="2600" b="1" dirty="0"/>
              <a:t>Customer Table:</a:t>
            </a:r>
          </a:p>
          <a:p>
            <a:pPr lvl="1"/>
            <a:r>
              <a:rPr lang="en-US" sz="2600" b="1" dirty="0" err="1">
                <a:solidFill>
                  <a:schemeClr val="accent2"/>
                </a:solidFill>
              </a:rPr>
              <a:t>customer_id</a:t>
            </a:r>
            <a:r>
              <a:rPr lang="en-US" sz="2600" b="1" dirty="0">
                <a:solidFill>
                  <a:schemeClr val="accent2"/>
                </a:solidFill>
              </a:rPr>
              <a:t>: </a:t>
            </a:r>
            <a:r>
              <a:rPr lang="en-US" sz="2600" dirty="0"/>
              <a:t>Unique identifier assigned to each customer.</a:t>
            </a:r>
          </a:p>
          <a:p>
            <a:pPr lvl="1"/>
            <a:r>
              <a:rPr lang="en-US" sz="2600" b="1" dirty="0" err="1">
                <a:solidFill>
                  <a:schemeClr val="accent2"/>
                </a:solidFill>
              </a:rPr>
              <a:t>first_name</a:t>
            </a:r>
            <a:r>
              <a:rPr lang="en-US" sz="2600" b="1" dirty="0">
                <a:solidFill>
                  <a:schemeClr val="accent2"/>
                </a:solidFill>
              </a:rPr>
              <a:t>: </a:t>
            </a:r>
            <a:r>
              <a:rPr lang="en-US" sz="2600" dirty="0"/>
              <a:t>The given name or first name of a customer.</a:t>
            </a:r>
          </a:p>
          <a:p>
            <a:pPr lvl="1"/>
            <a:r>
              <a:rPr lang="en-US" sz="2600" b="1" dirty="0" err="1">
                <a:solidFill>
                  <a:schemeClr val="accent2"/>
                </a:solidFill>
              </a:rPr>
              <a:t>last_name</a:t>
            </a:r>
            <a:r>
              <a:rPr lang="en-US" sz="2600" b="1" dirty="0">
                <a:solidFill>
                  <a:schemeClr val="accent2"/>
                </a:solidFill>
              </a:rPr>
              <a:t>:</a:t>
            </a:r>
            <a:r>
              <a:rPr lang="en-US" sz="2600" b="1" dirty="0"/>
              <a:t> </a:t>
            </a:r>
            <a:r>
              <a:rPr lang="en-US" sz="2600" dirty="0"/>
              <a:t>The surname or family name of a customer.</a:t>
            </a:r>
          </a:p>
          <a:p>
            <a:pPr lvl="1"/>
            <a:r>
              <a:rPr lang="en-US" sz="2600" b="1" dirty="0">
                <a:solidFill>
                  <a:schemeClr val="accent2"/>
                </a:solidFill>
              </a:rPr>
              <a:t>company:</a:t>
            </a:r>
            <a:r>
              <a:rPr lang="en-US" sz="2600" b="1" dirty="0"/>
              <a:t> </a:t>
            </a:r>
            <a:r>
              <a:rPr lang="en-US" sz="2600" dirty="0"/>
              <a:t>The name of the company associated with a customer.</a:t>
            </a:r>
          </a:p>
          <a:p>
            <a:pPr lvl="1"/>
            <a:r>
              <a:rPr lang="en-US" sz="2600" b="1" dirty="0">
                <a:solidFill>
                  <a:schemeClr val="accent2"/>
                </a:solidFill>
              </a:rPr>
              <a:t>address:</a:t>
            </a:r>
            <a:r>
              <a:rPr lang="en-US" sz="2600" b="1" dirty="0"/>
              <a:t> </a:t>
            </a:r>
            <a:r>
              <a:rPr lang="en-US" sz="2600" dirty="0"/>
              <a:t>The street address of a customer's location.</a:t>
            </a:r>
          </a:p>
          <a:p>
            <a:pPr lvl="1"/>
            <a:r>
              <a:rPr lang="en-US" sz="2600" b="1" dirty="0">
                <a:solidFill>
                  <a:schemeClr val="accent2"/>
                </a:solidFill>
              </a:rPr>
              <a:t>city:</a:t>
            </a:r>
            <a:r>
              <a:rPr lang="en-US" sz="2600" b="1" dirty="0"/>
              <a:t> </a:t>
            </a:r>
            <a:r>
              <a:rPr lang="en-US" sz="2600" dirty="0"/>
              <a:t>The city where a customer is located.</a:t>
            </a:r>
          </a:p>
          <a:p>
            <a:pPr lvl="1"/>
            <a:r>
              <a:rPr lang="en-US" sz="2600" b="1" dirty="0">
                <a:solidFill>
                  <a:schemeClr val="accent2"/>
                </a:solidFill>
              </a:rPr>
              <a:t>state:</a:t>
            </a:r>
            <a:r>
              <a:rPr lang="en-US" sz="2600" b="1" dirty="0"/>
              <a:t> </a:t>
            </a:r>
            <a:r>
              <a:rPr lang="en-US" sz="2600" dirty="0"/>
              <a:t>The state or province where a customer is located.</a:t>
            </a:r>
          </a:p>
          <a:p>
            <a:pPr lvl="1"/>
            <a:r>
              <a:rPr lang="en-US" sz="2600" b="1" dirty="0">
                <a:solidFill>
                  <a:schemeClr val="accent2"/>
                </a:solidFill>
              </a:rPr>
              <a:t>country:</a:t>
            </a:r>
            <a:r>
              <a:rPr lang="en-US" sz="2600" b="1" dirty="0"/>
              <a:t> </a:t>
            </a:r>
            <a:r>
              <a:rPr lang="en-US" sz="2600" dirty="0"/>
              <a:t>The country where a customer is located.</a:t>
            </a:r>
          </a:p>
          <a:p>
            <a:pPr lvl="1"/>
            <a:r>
              <a:rPr lang="en-US" sz="2600" b="1" dirty="0" err="1">
                <a:solidFill>
                  <a:schemeClr val="accent2"/>
                </a:solidFill>
              </a:rPr>
              <a:t>postal_code</a:t>
            </a:r>
            <a:r>
              <a:rPr lang="en-US" sz="2600" b="1" dirty="0">
                <a:solidFill>
                  <a:schemeClr val="accent2"/>
                </a:solidFill>
              </a:rPr>
              <a:t>: </a:t>
            </a:r>
            <a:r>
              <a:rPr lang="en-US" sz="2600" dirty="0"/>
              <a:t>The postal or zip code of a customer's address.</a:t>
            </a:r>
          </a:p>
          <a:p>
            <a:pPr lvl="1"/>
            <a:r>
              <a:rPr lang="en-US" sz="2600" b="1" dirty="0">
                <a:solidFill>
                  <a:schemeClr val="accent2"/>
                </a:solidFill>
              </a:rPr>
              <a:t>phone:</a:t>
            </a:r>
            <a:r>
              <a:rPr lang="en-US" sz="2600" b="1" dirty="0"/>
              <a:t> </a:t>
            </a:r>
            <a:r>
              <a:rPr lang="en-US" sz="2600" dirty="0"/>
              <a:t>The phone number of a customer.</a:t>
            </a:r>
          </a:p>
          <a:p>
            <a:pPr lvl="1"/>
            <a:r>
              <a:rPr lang="en-US" sz="2600" b="1" dirty="0">
                <a:solidFill>
                  <a:schemeClr val="accent2"/>
                </a:solidFill>
              </a:rPr>
              <a:t>fax:</a:t>
            </a:r>
            <a:r>
              <a:rPr lang="en-US" sz="2600" b="1" dirty="0"/>
              <a:t> </a:t>
            </a:r>
            <a:r>
              <a:rPr lang="en-US" sz="2600" dirty="0"/>
              <a:t>The fax number associated with a customer.</a:t>
            </a:r>
          </a:p>
          <a:p>
            <a:pPr lvl="1"/>
            <a:r>
              <a:rPr lang="en-US" sz="2600" b="1" dirty="0">
                <a:solidFill>
                  <a:schemeClr val="accent2"/>
                </a:solidFill>
              </a:rPr>
              <a:t>email: </a:t>
            </a:r>
            <a:r>
              <a:rPr lang="en-US" sz="2600" dirty="0"/>
              <a:t>The email address of a customer.</a:t>
            </a:r>
          </a:p>
          <a:p>
            <a:pPr lvl="1"/>
            <a:r>
              <a:rPr lang="en-US" sz="2600" b="1" dirty="0" err="1">
                <a:solidFill>
                  <a:schemeClr val="accent2"/>
                </a:solidFill>
              </a:rPr>
              <a:t>support_rep_id</a:t>
            </a:r>
            <a:r>
              <a:rPr lang="en-US" sz="2600" b="1" dirty="0">
                <a:solidFill>
                  <a:schemeClr val="accent2"/>
                </a:solidFill>
              </a:rPr>
              <a:t>: </a:t>
            </a:r>
            <a:r>
              <a:rPr lang="en-US" sz="2600" dirty="0"/>
              <a:t>The employee ID of the support representative assigned to a customer.</a:t>
            </a:r>
          </a:p>
          <a:p>
            <a:endParaRPr lang="en-US" dirty="0"/>
          </a:p>
        </p:txBody>
      </p:sp>
      <p:sp>
        <p:nvSpPr>
          <p:cNvPr id="5" name="TextBox 4">
            <a:extLst>
              <a:ext uri="{FF2B5EF4-FFF2-40B4-BE49-F238E27FC236}">
                <a16:creationId xmlns:a16="http://schemas.microsoft.com/office/drawing/2014/main" id="{2702AD19-3B66-4020-AC9B-E333600755C1}"/>
              </a:ext>
            </a:extLst>
          </p:cNvPr>
          <p:cNvSpPr txBox="1"/>
          <p:nvPr/>
        </p:nvSpPr>
        <p:spPr>
          <a:xfrm>
            <a:off x="6096000" y="1448790"/>
            <a:ext cx="5672446" cy="4031873"/>
          </a:xfrm>
          <a:prstGeom prst="rect">
            <a:avLst/>
          </a:prstGeom>
          <a:noFill/>
        </p:spPr>
        <p:txBody>
          <a:bodyPr wrap="square" rtlCol="0">
            <a:spAutoFit/>
          </a:bodyPr>
          <a:lstStyle/>
          <a:p>
            <a:pPr>
              <a:buFont typeface="Wingdings" panose="05000000000000000000" pitchFamily="2" charset="2"/>
              <a:buChar char="q"/>
            </a:pPr>
            <a:r>
              <a:rPr lang="en-US" sz="1600" b="1" dirty="0"/>
              <a:t>Invoice Table:</a:t>
            </a:r>
          </a:p>
          <a:p>
            <a:pPr marL="742950" lvl="1" indent="-285750">
              <a:buFont typeface="Arial" panose="020B0604020202020204" pitchFamily="34" charset="0"/>
              <a:buChar char="•"/>
            </a:pPr>
            <a:r>
              <a:rPr lang="en-US" sz="1600" b="1" dirty="0" err="1">
                <a:solidFill>
                  <a:schemeClr val="accent2"/>
                </a:solidFill>
              </a:rPr>
              <a:t>invoice_id</a:t>
            </a:r>
            <a:r>
              <a:rPr lang="en-US" sz="1600" b="1" dirty="0">
                <a:solidFill>
                  <a:schemeClr val="accent2"/>
                </a:solidFill>
              </a:rPr>
              <a:t>: </a:t>
            </a:r>
            <a:r>
              <a:rPr lang="en-US" sz="1600" dirty="0"/>
              <a:t>Unique identifier assigned to each invoice.</a:t>
            </a:r>
          </a:p>
          <a:p>
            <a:pPr marL="742950" lvl="1" indent="-285750">
              <a:buFont typeface="Arial" panose="020B0604020202020204" pitchFamily="34" charset="0"/>
              <a:buChar char="•"/>
            </a:pPr>
            <a:r>
              <a:rPr lang="en-US" sz="1600" b="1" dirty="0" err="1">
                <a:solidFill>
                  <a:schemeClr val="accent2"/>
                </a:solidFill>
              </a:rPr>
              <a:t>customer_id</a:t>
            </a:r>
            <a:r>
              <a:rPr lang="en-US" sz="1600" b="1" dirty="0">
                <a:solidFill>
                  <a:schemeClr val="accent2"/>
                </a:solidFill>
              </a:rPr>
              <a:t>: </a:t>
            </a:r>
            <a:r>
              <a:rPr lang="en-US" sz="1600" dirty="0"/>
              <a:t>The customer ID associated with the invoice.</a:t>
            </a:r>
          </a:p>
          <a:p>
            <a:pPr marL="742950" lvl="1" indent="-285750">
              <a:buFont typeface="Arial" panose="020B0604020202020204" pitchFamily="34" charset="0"/>
              <a:buChar char="•"/>
            </a:pPr>
            <a:r>
              <a:rPr lang="en-US" sz="1600" b="1" dirty="0" err="1">
                <a:solidFill>
                  <a:schemeClr val="accent2"/>
                </a:solidFill>
              </a:rPr>
              <a:t>invoice_date</a:t>
            </a:r>
            <a:r>
              <a:rPr lang="en-US" sz="1600" b="1" dirty="0">
                <a:solidFill>
                  <a:schemeClr val="accent2"/>
                </a:solidFill>
              </a:rPr>
              <a:t>: </a:t>
            </a:r>
            <a:r>
              <a:rPr lang="en-US" sz="1600" dirty="0"/>
              <a:t>The date when the invoice was generated or issued.</a:t>
            </a:r>
          </a:p>
          <a:p>
            <a:pPr marL="742950" lvl="1" indent="-285750">
              <a:buFont typeface="Arial" panose="020B0604020202020204" pitchFamily="34" charset="0"/>
              <a:buChar char="•"/>
            </a:pPr>
            <a:r>
              <a:rPr lang="en-US" sz="1600" b="1" dirty="0" err="1">
                <a:solidFill>
                  <a:schemeClr val="accent2"/>
                </a:solidFill>
              </a:rPr>
              <a:t>billing_address</a:t>
            </a:r>
            <a:r>
              <a:rPr lang="en-US" sz="1600" b="1" dirty="0">
                <a:solidFill>
                  <a:schemeClr val="accent2"/>
                </a:solidFill>
              </a:rPr>
              <a:t>: </a:t>
            </a:r>
            <a:r>
              <a:rPr lang="en-US" sz="1600" dirty="0"/>
              <a:t>The street address used for billing purposes.</a:t>
            </a:r>
          </a:p>
          <a:p>
            <a:pPr marL="742950" lvl="1" indent="-285750">
              <a:buFont typeface="Arial" panose="020B0604020202020204" pitchFamily="34" charset="0"/>
              <a:buChar char="•"/>
            </a:pPr>
            <a:r>
              <a:rPr lang="en-US" sz="1600" b="1" dirty="0" err="1">
                <a:solidFill>
                  <a:schemeClr val="accent2"/>
                </a:solidFill>
              </a:rPr>
              <a:t>billing_city</a:t>
            </a:r>
            <a:r>
              <a:rPr lang="en-US" sz="1600" b="1" dirty="0">
                <a:solidFill>
                  <a:schemeClr val="accent2"/>
                </a:solidFill>
              </a:rPr>
              <a:t>: </a:t>
            </a:r>
            <a:r>
              <a:rPr lang="en-US" sz="1600" dirty="0"/>
              <a:t>The city used for billing purposes.</a:t>
            </a:r>
          </a:p>
          <a:p>
            <a:pPr marL="742950" lvl="1" indent="-285750">
              <a:buFont typeface="Arial" panose="020B0604020202020204" pitchFamily="34" charset="0"/>
              <a:buChar char="•"/>
            </a:pPr>
            <a:r>
              <a:rPr lang="en-US" sz="1600" b="1" dirty="0" err="1">
                <a:solidFill>
                  <a:schemeClr val="accent2"/>
                </a:solidFill>
              </a:rPr>
              <a:t>billing_state</a:t>
            </a:r>
            <a:r>
              <a:rPr lang="en-US" sz="1600" b="1" dirty="0">
                <a:solidFill>
                  <a:schemeClr val="accent2"/>
                </a:solidFill>
              </a:rPr>
              <a:t>: </a:t>
            </a:r>
            <a:r>
              <a:rPr lang="en-US" sz="1600" dirty="0"/>
              <a:t>The state or province used for billing purposes.</a:t>
            </a:r>
          </a:p>
          <a:p>
            <a:pPr marL="742950" lvl="1" indent="-285750">
              <a:buFont typeface="Arial" panose="020B0604020202020204" pitchFamily="34" charset="0"/>
              <a:buChar char="•"/>
            </a:pPr>
            <a:r>
              <a:rPr lang="en-US" sz="1600" b="1" dirty="0" err="1">
                <a:solidFill>
                  <a:schemeClr val="accent2"/>
                </a:solidFill>
              </a:rPr>
              <a:t>billing_country</a:t>
            </a:r>
            <a:r>
              <a:rPr lang="en-US" sz="1600" b="1" dirty="0">
                <a:solidFill>
                  <a:schemeClr val="accent2"/>
                </a:solidFill>
              </a:rPr>
              <a:t>: </a:t>
            </a:r>
            <a:r>
              <a:rPr lang="en-US" sz="1600" dirty="0"/>
              <a:t>The country used for billing purposes.</a:t>
            </a:r>
          </a:p>
          <a:p>
            <a:pPr marL="742950" lvl="1" indent="-285750">
              <a:buFont typeface="Arial" panose="020B0604020202020204" pitchFamily="34" charset="0"/>
              <a:buChar char="•"/>
            </a:pPr>
            <a:r>
              <a:rPr lang="en-US" sz="1600" b="1" dirty="0" err="1">
                <a:solidFill>
                  <a:schemeClr val="accent2"/>
                </a:solidFill>
              </a:rPr>
              <a:t>billing_postal_code</a:t>
            </a:r>
            <a:r>
              <a:rPr lang="en-US" sz="1600" b="1" dirty="0">
                <a:solidFill>
                  <a:schemeClr val="accent2"/>
                </a:solidFill>
              </a:rPr>
              <a:t>: </a:t>
            </a:r>
            <a:r>
              <a:rPr lang="en-US" sz="1600" dirty="0"/>
              <a:t>The postal or zip code used for billing purposes.</a:t>
            </a:r>
          </a:p>
          <a:p>
            <a:pPr marL="742950" lvl="1" indent="-285750">
              <a:buFont typeface="Arial" panose="020B0604020202020204" pitchFamily="34" charset="0"/>
              <a:buChar char="•"/>
            </a:pPr>
            <a:r>
              <a:rPr lang="en-US" sz="1600" dirty="0">
                <a:solidFill>
                  <a:schemeClr val="accent2"/>
                </a:solidFill>
              </a:rPr>
              <a:t>total: </a:t>
            </a:r>
            <a:r>
              <a:rPr lang="en-US" sz="1600" dirty="0"/>
              <a:t>The total amount due on the invoice</a:t>
            </a:r>
          </a:p>
        </p:txBody>
      </p:sp>
    </p:spTree>
    <p:extLst>
      <p:ext uri="{BB962C8B-B14F-4D97-AF65-F5344CB8AC3E}">
        <p14:creationId xmlns:p14="http://schemas.microsoft.com/office/powerpoint/2010/main" val="2718339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277C0-D3E6-23C5-51C7-7594A80F0DFE}"/>
              </a:ext>
            </a:extLst>
          </p:cNvPr>
          <p:cNvSpPr>
            <a:spLocks noGrp="1"/>
          </p:cNvSpPr>
          <p:nvPr>
            <p:ph idx="1"/>
          </p:nvPr>
        </p:nvSpPr>
        <p:spPr>
          <a:xfrm>
            <a:off x="676893" y="878774"/>
            <a:ext cx="4714504" cy="5177642"/>
          </a:xfrm>
        </p:spPr>
        <p:txBody>
          <a:bodyPr>
            <a:normAutofit fontScale="62500" lnSpcReduction="20000"/>
          </a:bodyPr>
          <a:lstStyle/>
          <a:p>
            <a:pPr>
              <a:buFont typeface="Wingdings" panose="05000000000000000000" pitchFamily="2" charset="2"/>
              <a:buChar char="q"/>
            </a:pPr>
            <a:r>
              <a:rPr lang="en-US" sz="2600" b="1" dirty="0"/>
              <a:t> </a:t>
            </a:r>
            <a:r>
              <a:rPr lang="en-US" sz="2600" b="1" dirty="0" err="1"/>
              <a:t>invoice_line</a:t>
            </a:r>
            <a:r>
              <a:rPr lang="en-US" sz="2600" b="1" dirty="0"/>
              <a:t> Table:</a:t>
            </a:r>
          </a:p>
          <a:p>
            <a:pPr lvl="1"/>
            <a:r>
              <a:rPr lang="en-US" sz="2600" b="1" dirty="0" err="1">
                <a:solidFill>
                  <a:schemeClr val="accent2"/>
                </a:solidFill>
              </a:rPr>
              <a:t>invoice_line_id</a:t>
            </a:r>
            <a:r>
              <a:rPr lang="en-US" sz="2600" b="1" dirty="0">
                <a:solidFill>
                  <a:schemeClr val="accent2"/>
                </a:solidFill>
              </a:rPr>
              <a:t>: </a:t>
            </a:r>
            <a:r>
              <a:rPr lang="en-US" sz="2600" dirty="0"/>
              <a:t>Unique identifier assigned to each line item on an invoice.</a:t>
            </a:r>
          </a:p>
          <a:p>
            <a:pPr lvl="1"/>
            <a:r>
              <a:rPr lang="en-US" sz="2600" b="1" dirty="0" err="1">
                <a:solidFill>
                  <a:schemeClr val="accent2"/>
                </a:solidFill>
              </a:rPr>
              <a:t>invoice_id</a:t>
            </a:r>
            <a:r>
              <a:rPr lang="en-US" sz="2600" b="1" dirty="0">
                <a:solidFill>
                  <a:schemeClr val="accent2"/>
                </a:solidFill>
              </a:rPr>
              <a:t>: </a:t>
            </a:r>
            <a:r>
              <a:rPr lang="en-US" sz="2600" dirty="0"/>
              <a:t>The invoice ID to which the line item belongs.</a:t>
            </a:r>
          </a:p>
          <a:p>
            <a:pPr lvl="1"/>
            <a:r>
              <a:rPr lang="en-US" sz="2600" b="1" dirty="0" err="1">
                <a:solidFill>
                  <a:schemeClr val="accent2"/>
                </a:solidFill>
              </a:rPr>
              <a:t>track_id</a:t>
            </a:r>
            <a:r>
              <a:rPr lang="en-US" sz="2600" b="1" dirty="0">
                <a:solidFill>
                  <a:schemeClr val="accent2"/>
                </a:solidFill>
              </a:rPr>
              <a:t>:</a:t>
            </a:r>
            <a:r>
              <a:rPr lang="en-US" sz="2600" dirty="0"/>
              <a:t> The ID of the track or product included in the line item.</a:t>
            </a:r>
          </a:p>
          <a:p>
            <a:pPr lvl="1"/>
            <a:r>
              <a:rPr lang="en-US" sz="2600" b="1" dirty="0" err="1">
                <a:solidFill>
                  <a:schemeClr val="accent2"/>
                </a:solidFill>
              </a:rPr>
              <a:t>unit_price</a:t>
            </a:r>
            <a:r>
              <a:rPr lang="en-US" sz="2600" dirty="0"/>
              <a:t>: The price per unit for the line item.</a:t>
            </a:r>
          </a:p>
          <a:p>
            <a:pPr lvl="1"/>
            <a:r>
              <a:rPr lang="en-US" sz="2600" dirty="0"/>
              <a:t>quantity: The quantity of units for the line item.</a:t>
            </a:r>
          </a:p>
          <a:p>
            <a:pPr lvl="1"/>
            <a:endParaRPr lang="en-US" sz="2600" dirty="0"/>
          </a:p>
          <a:p>
            <a:pPr>
              <a:buFont typeface="Wingdings" panose="05000000000000000000" pitchFamily="2" charset="2"/>
              <a:buChar char="q"/>
            </a:pPr>
            <a:r>
              <a:rPr lang="en-US" sz="2600" b="1" dirty="0"/>
              <a:t> Playlist Table:</a:t>
            </a:r>
          </a:p>
          <a:p>
            <a:pPr lvl="1"/>
            <a:r>
              <a:rPr lang="en-US" sz="2600" b="1" dirty="0" err="1">
                <a:solidFill>
                  <a:schemeClr val="accent2"/>
                </a:solidFill>
              </a:rPr>
              <a:t>playlist_id</a:t>
            </a:r>
            <a:r>
              <a:rPr lang="en-US" sz="2600" dirty="0"/>
              <a:t>: Unique identifier assigned to each playlist.</a:t>
            </a:r>
          </a:p>
          <a:p>
            <a:pPr lvl="1"/>
            <a:r>
              <a:rPr lang="en-US" sz="2600" dirty="0"/>
              <a:t>name: The name or title of the playlist</a:t>
            </a:r>
          </a:p>
          <a:p>
            <a:pPr lvl="1"/>
            <a:endParaRPr lang="en-US" sz="2600" dirty="0"/>
          </a:p>
          <a:p>
            <a:pPr>
              <a:buFont typeface="Wingdings" panose="05000000000000000000" pitchFamily="2" charset="2"/>
              <a:buChar char="q"/>
            </a:pPr>
            <a:r>
              <a:rPr lang="en-US" sz="2600" b="1" dirty="0"/>
              <a:t> </a:t>
            </a:r>
            <a:r>
              <a:rPr lang="en-US" sz="2600" b="1" dirty="0" err="1"/>
              <a:t>Playlist_track</a:t>
            </a:r>
            <a:r>
              <a:rPr lang="en-US" sz="2600" b="1" dirty="0"/>
              <a:t> Table:</a:t>
            </a:r>
          </a:p>
          <a:p>
            <a:pPr lvl="1"/>
            <a:r>
              <a:rPr lang="en-US" sz="2600" b="1" dirty="0" err="1">
                <a:solidFill>
                  <a:schemeClr val="accent2"/>
                </a:solidFill>
              </a:rPr>
              <a:t>playlist_id</a:t>
            </a:r>
            <a:r>
              <a:rPr lang="en-US" sz="2600" b="1" dirty="0">
                <a:solidFill>
                  <a:schemeClr val="accent2"/>
                </a:solidFill>
              </a:rPr>
              <a:t>: </a:t>
            </a:r>
            <a:r>
              <a:rPr lang="en-US" sz="2600" dirty="0"/>
              <a:t>The ID of the playlist to which the track belongs.</a:t>
            </a:r>
          </a:p>
          <a:p>
            <a:pPr lvl="1"/>
            <a:r>
              <a:rPr lang="en-US" sz="2600" b="1" dirty="0" err="1">
                <a:solidFill>
                  <a:schemeClr val="accent2"/>
                </a:solidFill>
              </a:rPr>
              <a:t>track_id</a:t>
            </a:r>
            <a:r>
              <a:rPr lang="en-US" sz="2600" b="1" dirty="0">
                <a:solidFill>
                  <a:schemeClr val="accent2"/>
                </a:solidFill>
              </a:rPr>
              <a:t>: </a:t>
            </a:r>
            <a:r>
              <a:rPr lang="en-US" sz="2600" dirty="0"/>
              <a:t>The ID of the track included in the playlist.</a:t>
            </a:r>
          </a:p>
          <a:p>
            <a:pPr lvl="1"/>
            <a:endParaRPr lang="en-US" dirty="0"/>
          </a:p>
          <a:p>
            <a:endParaRPr lang="en-US" dirty="0"/>
          </a:p>
        </p:txBody>
      </p:sp>
      <p:sp>
        <p:nvSpPr>
          <p:cNvPr id="4" name="TextBox 3">
            <a:extLst>
              <a:ext uri="{FF2B5EF4-FFF2-40B4-BE49-F238E27FC236}">
                <a16:creationId xmlns:a16="http://schemas.microsoft.com/office/drawing/2014/main" id="{AC9F0482-9587-80DD-AD1C-4B410315160A}"/>
              </a:ext>
            </a:extLst>
          </p:cNvPr>
          <p:cNvSpPr txBox="1"/>
          <p:nvPr/>
        </p:nvSpPr>
        <p:spPr>
          <a:xfrm>
            <a:off x="5656613" y="878774"/>
            <a:ext cx="5858494" cy="3539430"/>
          </a:xfrm>
          <a:prstGeom prst="rect">
            <a:avLst/>
          </a:prstGeom>
          <a:noFill/>
        </p:spPr>
        <p:txBody>
          <a:bodyPr wrap="square" rtlCol="0">
            <a:spAutoFit/>
          </a:bodyPr>
          <a:lstStyle/>
          <a:p>
            <a:pPr>
              <a:buFont typeface="Wingdings" panose="05000000000000000000" pitchFamily="2" charset="2"/>
              <a:buChar char="q"/>
            </a:pPr>
            <a:r>
              <a:rPr lang="en-US" sz="1600" b="1" dirty="0"/>
              <a:t> Track Table:</a:t>
            </a:r>
          </a:p>
          <a:p>
            <a:pPr marL="742950" lvl="1" indent="-285750">
              <a:buFont typeface="Arial" panose="020B0604020202020204" pitchFamily="34" charset="0"/>
              <a:buChar char="•"/>
            </a:pPr>
            <a:r>
              <a:rPr lang="en-US" sz="1600" b="1" dirty="0" err="1">
                <a:solidFill>
                  <a:schemeClr val="accent2"/>
                </a:solidFill>
              </a:rPr>
              <a:t>track_id</a:t>
            </a:r>
            <a:r>
              <a:rPr lang="en-US" sz="1600" b="1" dirty="0">
                <a:solidFill>
                  <a:schemeClr val="accent2"/>
                </a:solidFill>
              </a:rPr>
              <a:t>: </a:t>
            </a:r>
            <a:r>
              <a:rPr lang="en-US" sz="1600" dirty="0"/>
              <a:t>Unique identifier assigned to each track or song.</a:t>
            </a:r>
          </a:p>
          <a:p>
            <a:pPr marL="742950" lvl="1" indent="-285750">
              <a:buFont typeface="Arial" panose="020B0604020202020204" pitchFamily="34" charset="0"/>
              <a:buChar char="•"/>
            </a:pPr>
            <a:r>
              <a:rPr lang="en-US" sz="1600" b="1" dirty="0">
                <a:solidFill>
                  <a:schemeClr val="accent2"/>
                </a:solidFill>
              </a:rPr>
              <a:t>name: </a:t>
            </a:r>
            <a:r>
              <a:rPr lang="en-US" sz="1600" dirty="0"/>
              <a:t>The title or name of the track.</a:t>
            </a:r>
          </a:p>
          <a:p>
            <a:pPr marL="742950" lvl="1" indent="-285750">
              <a:buFont typeface="Arial" panose="020B0604020202020204" pitchFamily="34" charset="0"/>
              <a:buChar char="•"/>
            </a:pPr>
            <a:r>
              <a:rPr lang="en-US" sz="1600" b="1" dirty="0" err="1">
                <a:solidFill>
                  <a:schemeClr val="accent2"/>
                </a:solidFill>
              </a:rPr>
              <a:t>album_id</a:t>
            </a:r>
            <a:r>
              <a:rPr lang="en-US" sz="1600" b="1" dirty="0">
                <a:solidFill>
                  <a:schemeClr val="accent2"/>
                </a:solidFill>
              </a:rPr>
              <a:t>: </a:t>
            </a:r>
            <a:r>
              <a:rPr lang="en-US" sz="1600" dirty="0"/>
              <a:t>The ID of the album to which the track belongs.</a:t>
            </a:r>
          </a:p>
          <a:p>
            <a:pPr marL="742950" lvl="1" indent="-285750">
              <a:buFont typeface="Arial" panose="020B0604020202020204" pitchFamily="34" charset="0"/>
              <a:buChar char="•"/>
            </a:pPr>
            <a:r>
              <a:rPr lang="en-US" sz="1600" b="1" dirty="0" err="1">
                <a:solidFill>
                  <a:schemeClr val="accent2"/>
                </a:solidFill>
              </a:rPr>
              <a:t>media_type_id</a:t>
            </a:r>
            <a:r>
              <a:rPr lang="en-US" sz="1600" b="1" dirty="0">
                <a:solidFill>
                  <a:schemeClr val="accent2"/>
                </a:solidFill>
              </a:rPr>
              <a:t>: </a:t>
            </a:r>
            <a:r>
              <a:rPr lang="en-US" sz="1600" dirty="0"/>
              <a:t>The ID of the media type associated with the track.</a:t>
            </a:r>
          </a:p>
          <a:p>
            <a:pPr marL="742950" lvl="1" indent="-285750">
              <a:buFont typeface="Arial" panose="020B0604020202020204" pitchFamily="34" charset="0"/>
              <a:buChar char="•"/>
            </a:pPr>
            <a:r>
              <a:rPr lang="en-US" sz="1600" b="1" dirty="0" err="1">
                <a:solidFill>
                  <a:schemeClr val="accent2"/>
                </a:solidFill>
              </a:rPr>
              <a:t>genre_id</a:t>
            </a:r>
            <a:r>
              <a:rPr lang="en-US" sz="1600" b="1" dirty="0">
                <a:solidFill>
                  <a:schemeClr val="accent2"/>
                </a:solidFill>
              </a:rPr>
              <a:t>: </a:t>
            </a:r>
            <a:r>
              <a:rPr lang="en-US" sz="1600" dirty="0"/>
              <a:t>The ID of the genre associated with the track.</a:t>
            </a:r>
          </a:p>
          <a:p>
            <a:pPr marL="742950" lvl="1" indent="-285750">
              <a:buFont typeface="Arial" panose="020B0604020202020204" pitchFamily="34" charset="0"/>
              <a:buChar char="•"/>
            </a:pPr>
            <a:r>
              <a:rPr lang="en-US" sz="1600" b="1" dirty="0">
                <a:solidFill>
                  <a:schemeClr val="accent2"/>
                </a:solidFill>
              </a:rPr>
              <a:t>composer: </a:t>
            </a:r>
            <a:r>
              <a:rPr lang="en-US" sz="1600" dirty="0"/>
              <a:t>The name of the composer or artist who composed the track.</a:t>
            </a:r>
          </a:p>
          <a:p>
            <a:pPr marL="742950" lvl="1" indent="-285750">
              <a:buFont typeface="Arial" panose="020B0604020202020204" pitchFamily="34" charset="0"/>
              <a:buChar char="•"/>
            </a:pPr>
            <a:r>
              <a:rPr lang="en-US" sz="1600" b="1" dirty="0">
                <a:solidFill>
                  <a:schemeClr val="accent2"/>
                </a:solidFill>
              </a:rPr>
              <a:t>milliseconds: </a:t>
            </a:r>
            <a:r>
              <a:rPr lang="en-US" sz="1600" dirty="0"/>
              <a:t>The duration of the track in milliseconds.</a:t>
            </a:r>
          </a:p>
          <a:p>
            <a:pPr marL="742950" lvl="1" indent="-285750">
              <a:buFont typeface="Arial" panose="020B0604020202020204" pitchFamily="34" charset="0"/>
              <a:buChar char="•"/>
            </a:pPr>
            <a:r>
              <a:rPr lang="en-US" sz="1600" b="1" dirty="0">
                <a:solidFill>
                  <a:schemeClr val="accent2"/>
                </a:solidFill>
              </a:rPr>
              <a:t>bytes: </a:t>
            </a:r>
            <a:r>
              <a:rPr lang="en-US" sz="1600" dirty="0"/>
              <a:t>The file size of the track in bytes.</a:t>
            </a:r>
          </a:p>
          <a:p>
            <a:pPr marL="742950" lvl="1" indent="-285750">
              <a:buFont typeface="Arial" panose="020B0604020202020204" pitchFamily="34" charset="0"/>
              <a:buChar char="•"/>
            </a:pPr>
            <a:r>
              <a:rPr lang="en-US" sz="1600" b="1" dirty="0" err="1">
                <a:solidFill>
                  <a:schemeClr val="accent2"/>
                </a:solidFill>
              </a:rPr>
              <a:t>unit_price</a:t>
            </a:r>
            <a:r>
              <a:rPr lang="en-US" sz="1600" b="1" dirty="0">
                <a:solidFill>
                  <a:schemeClr val="accent2"/>
                </a:solidFill>
              </a:rPr>
              <a:t>: </a:t>
            </a:r>
            <a:r>
              <a:rPr lang="en-US" sz="1600" dirty="0"/>
              <a:t>The price per unit for the track.</a:t>
            </a:r>
          </a:p>
        </p:txBody>
      </p:sp>
    </p:spTree>
    <p:extLst>
      <p:ext uri="{BB962C8B-B14F-4D97-AF65-F5344CB8AC3E}">
        <p14:creationId xmlns:p14="http://schemas.microsoft.com/office/powerpoint/2010/main" val="332507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793CAA-19A9-5592-0CFC-EFB350564E32}"/>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Methodology</a:t>
            </a: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6BA9C7-7767-BE7F-F7F5-1100659165FC}"/>
              </a:ext>
            </a:extLst>
          </p:cNvPr>
          <p:cNvSpPr>
            <a:spLocks noGrp="1"/>
          </p:cNvSpPr>
          <p:nvPr>
            <p:ph idx="1"/>
          </p:nvPr>
        </p:nvSpPr>
        <p:spPr>
          <a:xfrm>
            <a:off x="5370153" y="1526033"/>
            <a:ext cx="5536397" cy="3935281"/>
          </a:xfrm>
        </p:spPr>
        <p:txBody>
          <a:bodyPr>
            <a:normAutofit/>
          </a:bodyPr>
          <a:lstStyle/>
          <a:p>
            <a:pPr marL="0" indent="0">
              <a:buNone/>
            </a:pPr>
            <a:r>
              <a:rPr lang="en-US" sz="1500" b="1"/>
              <a:t>Data Extraction:-</a:t>
            </a:r>
            <a:r>
              <a:rPr lang="en-US" altLang="en-US" sz="1500">
                <a:cs typeface="Times New Roman" panose="02020603050405020304" pitchFamily="18" charset="0"/>
              </a:rPr>
              <a:t> Extracted data from Chinook SQL database (customers, invoices, tracks, genres, albums, artists).</a:t>
            </a:r>
          </a:p>
          <a:p>
            <a:pPr marL="0" indent="0">
              <a:buNone/>
            </a:pPr>
            <a:r>
              <a:rPr lang="en-US" sz="1500" b="1"/>
              <a:t>Data Cleaning </a:t>
            </a:r>
            <a:r>
              <a:rPr lang="en-US" sz="1500"/>
              <a:t>:-</a:t>
            </a:r>
            <a:br>
              <a:rPr lang="en-US" sz="1500"/>
            </a:br>
            <a:r>
              <a:rPr lang="en-US" sz="1500"/>
              <a:t>Null values are identified using IS NULL operator and they are handled and duplicate values are checked on basis of primary key (No duplicates were found).</a:t>
            </a:r>
          </a:p>
          <a:p>
            <a:pPr marL="0" indent="0">
              <a:buNone/>
            </a:pPr>
            <a:r>
              <a:rPr lang="en-US" sz="1500" b="1"/>
              <a:t>Descriptive Analysis :- </a:t>
            </a:r>
            <a:r>
              <a:rPr lang="en-US" sz="1500"/>
              <a:t>MySQL queries have been performed for each task using AGGREGATE FUNCTIONS, GROUP BY, ORDER BY, JOINS, SUB QUERIES, CTEs, WINDOW FUNCTIONS and many functions. Text functions like CONCAT and date functions like DATEDIFF, and TIMESTAMP DIFF are utilized in various queries.</a:t>
            </a:r>
          </a:p>
          <a:p>
            <a:pPr marL="0" indent="0">
              <a:buNone/>
            </a:pPr>
            <a:r>
              <a:rPr lang="en-US" sz="1500" b="1">
                <a:cs typeface="Arial" panose="020B0604020202020204" pitchFamily="34" charset="0"/>
              </a:rPr>
              <a:t>Examine the results :- </a:t>
            </a:r>
            <a:r>
              <a:rPr lang="en-US" sz="1500">
                <a:cs typeface="Arial" panose="020B0604020202020204" pitchFamily="34" charset="0"/>
              </a:rPr>
              <a:t>Insights and recommendations are drawn from the output of these tasks.</a:t>
            </a:r>
          </a:p>
          <a:p>
            <a:pPr marL="0" indent="0">
              <a:buNone/>
            </a:pPr>
            <a:r>
              <a:rPr lang="en-US" sz="1500" b="1">
                <a:cs typeface="Arial" panose="020B0604020202020204" pitchFamily="34" charset="0"/>
              </a:rPr>
              <a:t>Visualizations :- </a:t>
            </a:r>
            <a:r>
              <a:rPr lang="en-US" sz="1500">
                <a:cs typeface="Arial" panose="020B0604020202020204" pitchFamily="34" charset="0"/>
              </a:rPr>
              <a:t>In specific cases, charts are created using Excel.</a:t>
            </a:r>
          </a:p>
          <a:p>
            <a:pPr marL="0" indent="0">
              <a:buNone/>
            </a:pPr>
            <a:endParaRPr lang="en-US" sz="1500">
              <a:cs typeface="Arial" panose="020B0604020202020204" pitchFamily="34" charset="0"/>
            </a:endParaRPr>
          </a:p>
          <a:p>
            <a:pPr marL="0" indent="0">
              <a:buNone/>
            </a:pPr>
            <a:endParaRPr lang="en-US" sz="1500"/>
          </a:p>
          <a:p>
            <a:pPr marL="0" indent="0">
              <a:buNone/>
            </a:pPr>
            <a:endParaRPr lang="en-US" sz="1500"/>
          </a:p>
        </p:txBody>
      </p:sp>
    </p:spTree>
    <p:extLst>
      <p:ext uri="{BB962C8B-B14F-4D97-AF65-F5344CB8AC3E}">
        <p14:creationId xmlns:p14="http://schemas.microsoft.com/office/powerpoint/2010/main" val="1674635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223</TotalTime>
  <Words>1890</Words>
  <Application>Microsoft Macintosh PowerPoint</Application>
  <PresentationFormat>Widescreen</PresentationFormat>
  <Paragraphs>184</Paragraphs>
  <Slides>23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Aptos Display</vt:lpstr>
      <vt:lpstr>Arial</vt:lpstr>
      <vt:lpstr>Calibri</vt:lpstr>
      <vt:lpstr>Lato</vt:lpstr>
      <vt:lpstr>Times New Roman</vt:lpstr>
      <vt:lpstr>Wingdings</vt:lpstr>
      <vt:lpstr>Office Theme</vt:lpstr>
      <vt:lpstr>PowerPoint Presentation</vt:lpstr>
      <vt:lpstr>Agenda</vt:lpstr>
      <vt:lpstr>About Chinook Store</vt:lpstr>
      <vt:lpstr>Business Goal</vt:lpstr>
      <vt:lpstr>Data Schema</vt:lpstr>
      <vt:lpstr>Data Understanding</vt:lpstr>
      <vt:lpstr>                                   Data Description</vt:lpstr>
      <vt:lpstr>PowerPoint Presentation</vt:lpstr>
      <vt:lpstr>Methodology</vt:lpstr>
      <vt:lpstr>Key Metrics and Visualization</vt:lpstr>
      <vt:lpstr>Total Customers Per Country</vt:lpstr>
      <vt:lpstr>Top Albums Based on Total Genre Sales</vt:lpstr>
      <vt:lpstr>Total Sales by Genre</vt:lpstr>
      <vt:lpstr>Percentage Contribution Per Genre</vt:lpstr>
      <vt:lpstr>Customer Purchasing Behavior</vt:lpstr>
      <vt:lpstr>Customer Average Order Value</vt:lpstr>
      <vt:lpstr>Customer Purchase Behaviour</vt:lpstr>
      <vt:lpstr>Churn Rate by Region</vt:lpstr>
      <vt:lpstr>Customer Risk Profiling</vt:lpstr>
      <vt:lpstr>Geographical Analysis of Customer Value</vt:lpstr>
      <vt:lpstr>Recommendations</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Amar Amar</dc:creator>
  <cp:lastModifiedBy>Amar Amar</cp:lastModifiedBy>
  <cp:revision>2</cp:revision>
  <dcterms:created xsi:type="dcterms:W3CDTF">2026-01-09T19:09:14Z</dcterms:created>
  <dcterms:modified xsi:type="dcterms:W3CDTF">2026-01-09T23:03:44Z</dcterms:modified>
</cp:coreProperties>
</file>